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3" r:id="rId5"/>
    <p:sldId id="262" r:id="rId6"/>
    <p:sldId id="259" r:id="rId7"/>
    <p:sldId id="260" r:id="rId8"/>
    <p:sldId id="265" r:id="rId9"/>
    <p:sldId id="264" r:id="rId10"/>
  </p:sldIdLst>
  <p:sldSz cx="12192000" cy="6858000"/>
  <p:notesSz cx="6858000" cy="91440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5" d="100"/>
          <a:sy n="75" d="100"/>
        </p:scale>
        <p:origin x="-43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165DA-9523-43BD-847A-2E6293C381F8}" type="datetimeFigureOut">
              <a:rPr lang="es-SV" smtClean="0"/>
              <a:t>17/08/2018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B5A9-2C6D-468D-A095-4AC38B28D527}" type="slidenum">
              <a:rPr lang="es-SV" smtClean="0"/>
              <a:t>‹Nº›</a:t>
            </a:fld>
            <a:endParaRPr lang="es-SV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Imagen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1225" y="361156"/>
            <a:ext cx="3383573" cy="1621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816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165DA-9523-43BD-847A-2E6293C381F8}" type="datetimeFigureOut">
              <a:rPr lang="es-SV" smtClean="0"/>
              <a:t>17/08/2018</a:t>
            </a:fld>
            <a:endParaRPr lang="es-S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B5A9-2C6D-468D-A095-4AC38B28D527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185080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165DA-9523-43BD-847A-2E6293C381F8}" type="datetimeFigureOut">
              <a:rPr lang="es-SV" smtClean="0"/>
              <a:t>17/08/2018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B5A9-2C6D-468D-A095-4AC38B28D527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629447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165DA-9523-43BD-847A-2E6293C381F8}" type="datetimeFigureOut">
              <a:rPr lang="es-SV" smtClean="0"/>
              <a:t>17/08/2018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B5A9-2C6D-468D-A095-4AC38B28D527}" type="slidenum">
              <a:rPr lang="es-SV" smtClean="0"/>
              <a:t>‹Nº›</a:t>
            </a:fld>
            <a:endParaRPr lang="es-SV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448578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165DA-9523-43BD-847A-2E6293C381F8}" type="datetimeFigureOut">
              <a:rPr lang="es-SV" smtClean="0"/>
              <a:t>17/08/2018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B5A9-2C6D-468D-A095-4AC38B28D527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2879756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165DA-9523-43BD-847A-2E6293C381F8}" type="datetimeFigureOut">
              <a:rPr lang="es-SV" smtClean="0"/>
              <a:t>17/08/2018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B5A9-2C6D-468D-A095-4AC38B28D527}" type="slidenum">
              <a:rPr lang="es-SV" smtClean="0"/>
              <a:t>‹Nº›</a:t>
            </a:fld>
            <a:endParaRPr lang="es-SV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015891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165DA-9523-43BD-847A-2E6293C381F8}" type="datetimeFigureOut">
              <a:rPr lang="es-SV" smtClean="0"/>
              <a:t>17/08/2018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B5A9-2C6D-468D-A095-4AC38B28D527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42491091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165DA-9523-43BD-847A-2E6293C381F8}" type="datetimeFigureOut">
              <a:rPr lang="es-SV" smtClean="0"/>
              <a:t>17/08/2018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B5A9-2C6D-468D-A095-4AC38B28D527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7976758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165DA-9523-43BD-847A-2E6293C381F8}" type="datetimeFigureOut">
              <a:rPr lang="es-SV" smtClean="0"/>
              <a:t>17/08/2018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B5A9-2C6D-468D-A095-4AC38B28D527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41758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165DA-9523-43BD-847A-2E6293C381F8}" type="datetimeFigureOut">
              <a:rPr lang="es-SV" smtClean="0"/>
              <a:t>17/08/2018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B5A9-2C6D-468D-A095-4AC38B28D527}" type="slidenum">
              <a:rPr lang="es-SV" smtClean="0"/>
              <a:t>‹Nº›</a:t>
            </a:fld>
            <a:endParaRPr lang="es-SV"/>
          </a:p>
        </p:txBody>
      </p:sp>
      <p:pic>
        <p:nvPicPr>
          <p:cNvPr id="7" name="Imagen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5431" y="57315"/>
            <a:ext cx="2016361" cy="96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4238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165DA-9523-43BD-847A-2E6293C381F8}" type="datetimeFigureOut">
              <a:rPr lang="es-SV" smtClean="0"/>
              <a:t>17/08/2018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B5A9-2C6D-468D-A095-4AC38B28D527}" type="slidenum">
              <a:rPr lang="es-SV" smtClean="0"/>
              <a:t>‹Nº›</a:t>
            </a:fld>
            <a:endParaRPr lang="es-SV"/>
          </a:p>
        </p:txBody>
      </p:sp>
      <p:pic>
        <p:nvPicPr>
          <p:cNvPr id="7" name="Imagen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5431" y="57315"/>
            <a:ext cx="2016361" cy="96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24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165DA-9523-43BD-847A-2E6293C381F8}" type="datetimeFigureOut">
              <a:rPr lang="es-SV" smtClean="0"/>
              <a:t>17/08/2018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B5A9-2C6D-468D-A095-4AC38B28D527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52285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165DA-9523-43BD-847A-2E6293C381F8}" type="datetimeFigureOut">
              <a:rPr lang="es-SV" smtClean="0"/>
              <a:t>17/08/2018</a:t>
            </a:fld>
            <a:endParaRPr lang="es-S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B5A9-2C6D-468D-A095-4AC38B28D527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834402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165DA-9523-43BD-847A-2E6293C381F8}" type="datetimeFigureOut">
              <a:rPr lang="es-SV" smtClean="0"/>
              <a:t>17/08/2018</a:t>
            </a:fld>
            <a:endParaRPr lang="es-S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B5A9-2C6D-468D-A095-4AC38B28D527}" type="slidenum">
              <a:rPr lang="es-SV" smtClean="0"/>
              <a:t>‹Nº›</a:t>
            </a:fld>
            <a:endParaRPr lang="es-SV"/>
          </a:p>
        </p:txBody>
      </p:sp>
      <p:pic>
        <p:nvPicPr>
          <p:cNvPr id="6" name="Imagen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5431" y="57315"/>
            <a:ext cx="2016361" cy="96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943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165DA-9523-43BD-847A-2E6293C381F8}" type="datetimeFigureOut">
              <a:rPr lang="es-SV" smtClean="0"/>
              <a:t>17/08/2018</a:t>
            </a:fld>
            <a:endParaRPr lang="es-S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B5A9-2C6D-468D-A095-4AC38B28D527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113638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165DA-9523-43BD-847A-2E6293C381F8}" type="datetimeFigureOut">
              <a:rPr lang="es-SV" smtClean="0"/>
              <a:t>17/08/2018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B5A9-2C6D-468D-A095-4AC38B28D527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854228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165DA-9523-43BD-847A-2E6293C381F8}" type="datetimeFigureOut">
              <a:rPr lang="es-SV" smtClean="0"/>
              <a:t>17/08/2018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B5A9-2C6D-468D-A095-4AC38B28D527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99198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F5165DA-9523-43BD-847A-2E6293C381F8}" type="datetimeFigureOut">
              <a:rPr lang="es-SV" smtClean="0"/>
              <a:t>17/08/2018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99EB5A9-2C6D-468D-A095-4AC38B28D527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7823787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s-SV" b="1" dirty="0" smtClean="0"/>
              <a:t>CÁLCULO DE VOTO CRUZADO</a:t>
            </a:r>
            <a:endParaRPr lang="es-SV" b="1" dirty="0"/>
          </a:p>
        </p:txBody>
      </p:sp>
    </p:spTree>
    <p:extLst>
      <p:ext uri="{BB962C8B-B14F-4D97-AF65-F5344CB8AC3E}">
        <p14:creationId xmlns:p14="http://schemas.microsoft.com/office/powerpoint/2010/main" val="267659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5167785" y="2228218"/>
            <a:ext cx="4906454" cy="2173125"/>
            <a:chOff x="1556083" y="1981200"/>
            <a:chExt cx="4074696" cy="2173125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grpSpPr>
        <p:sp>
          <p:nvSpPr>
            <p:cNvPr id="4" name="TextBox 3"/>
            <p:cNvSpPr txBox="1"/>
            <p:nvPr/>
          </p:nvSpPr>
          <p:spPr>
            <a:xfrm>
              <a:off x="1556084" y="3384884"/>
              <a:ext cx="407469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SV" sz="2200" b="1" dirty="0" smtClean="0"/>
                <a:t>TOTAL DE MARCAS EN LA PAPELETA</a:t>
              </a:r>
              <a:endParaRPr lang="es-SV" sz="2200" b="1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556083" y="1981200"/>
              <a:ext cx="407469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SV" sz="2200" b="1" dirty="0" smtClean="0"/>
                <a:t>SUMA DE MARCAS POR PARTIDO, COALICIÓN O CANDIDATURA NO PARTIDARIA</a:t>
              </a:r>
              <a:endParaRPr lang="es-SV" sz="2200" b="1" dirty="0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1556083" y="3080084"/>
              <a:ext cx="3914275" cy="0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440146" y="2986238"/>
            <a:ext cx="11053354" cy="707886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SV" sz="4000" b="1" dirty="0" smtClean="0"/>
              <a:t>VOTO CRUZADO =							= 1</a:t>
            </a:r>
            <a:endParaRPr lang="es-SV" sz="4000" b="1" dirty="0"/>
          </a:p>
        </p:txBody>
      </p:sp>
    </p:spTree>
    <p:extLst>
      <p:ext uri="{BB962C8B-B14F-4D97-AF65-F5344CB8AC3E}">
        <p14:creationId xmlns:p14="http://schemas.microsoft.com/office/powerpoint/2010/main" val="425398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4212" y="5084232"/>
            <a:ext cx="8534400" cy="1507067"/>
          </a:xfrm>
        </p:spPr>
        <p:txBody>
          <a:bodyPr/>
          <a:lstStyle/>
          <a:p>
            <a:r>
              <a:rPr lang="es-SV" dirty="0" smtClean="0"/>
              <a:t>Proceso de Cálculo de VOTO cruzado</a:t>
            </a:r>
            <a:endParaRPr lang="es-SV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4212" y="215900"/>
            <a:ext cx="8534400" cy="50165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SV" dirty="0" smtClean="0"/>
              <a:t>Considerandos:</a:t>
            </a:r>
          </a:p>
          <a:p>
            <a:r>
              <a:rPr lang="es-SV" dirty="0" smtClean="0"/>
              <a:t>La fuente de información son las Actas de Cierre y Escrutinio.</a:t>
            </a:r>
          </a:p>
          <a:p>
            <a:r>
              <a:rPr lang="es-SV" dirty="0" smtClean="0"/>
              <a:t>El sistema de captura de Información no permite que el número total de marcas sea diferente a la suma de las marcas de todos los partidos, coaliciones y/o candidatos independientes de una papeleta.</a:t>
            </a:r>
          </a:p>
          <a:p>
            <a:r>
              <a:rPr lang="es-SV" dirty="0" smtClean="0"/>
              <a:t>Se Realizan cálculos con ocho decimales de precisión</a:t>
            </a:r>
          </a:p>
          <a:p>
            <a:r>
              <a:rPr lang="es-SV" dirty="0" smtClean="0"/>
              <a:t>Los resultados se presentan con cinco decimales de precisión</a:t>
            </a:r>
          </a:p>
        </p:txBody>
      </p:sp>
    </p:spTree>
    <p:extLst>
      <p:ext uri="{BB962C8B-B14F-4D97-AF65-F5344CB8AC3E}">
        <p14:creationId xmlns:p14="http://schemas.microsoft.com/office/powerpoint/2010/main" val="282381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4212" y="5084232"/>
            <a:ext cx="8534400" cy="1507067"/>
          </a:xfrm>
        </p:spPr>
        <p:txBody>
          <a:bodyPr/>
          <a:lstStyle/>
          <a:p>
            <a:r>
              <a:rPr lang="es-SV" dirty="0" smtClean="0"/>
              <a:t>Proceso de Cálculo de VOTO cruzado</a:t>
            </a:r>
            <a:endParaRPr lang="es-SV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4212" y="215900"/>
            <a:ext cx="8534400" cy="50165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SV" dirty="0" smtClean="0"/>
              <a:t>Proceso:</a:t>
            </a:r>
          </a:p>
          <a:p>
            <a:r>
              <a:rPr lang="es-SV" dirty="0" smtClean="0"/>
              <a:t>Busca acta a procesar</a:t>
            </a:r>
          </a:p>
          <a:p>
            <a:pPr lvl="1"/>
            <a:r>
              <a:rPr lang="es-SV" dirty="0"/>
              <a:t>Busca siguiente </a:t>
            </a:r>
            <a:r>
              <a:rPr lang="es-SV" dirty="0" smtClean="0"/>
              <a:t>Papeleta de Acta en Proceso</a:t>
            </a:r>
          </a:p>
          <a:p>
            <a:pPr lvl="2"/>
            <a:r>
              <a:rPr lang="es-SV" dirty="0"/>
              <a:t>Extrae el Total de Marcas de </a:t>
            </a:r>
            <a:r>
              <a:rPr lang="es-SV" dirty="0" smtClean="0"/>
              <a:t>la papeleta en proceso</a:t>
            </a:r>
          </a:p>
          <a:p>
            <a:pPr lvl="2"/>
            <a:r>
              <a:rPr lang="es-SV" dirty="0" smtClean="0"/>
              <a:t>Busca siguiente entidad contendiente a Procesar</a:t>
            </a:r>
          </a:p>
          <a:p>
            <a:pPr lvl="3"/>
            <a:r>
              <a:rPr lang="es-SV" dirty="0" smtClean="0"/>
              <a:t>Extrae marcas de la entidad contendiente de la papeleta en proceso</a:t>
            </a:r>
          </a:p>
          <a:p>
            <a:pPr lvl="3"/>
            <a:r>
              <a:rPr lang="es-SV" dirty="0" smtClean="0"/>
              <a:t>Divide El número de marcas de la entidad  </a:t>
            </a:r>
            <a:r>
              <a:rPr lang="es-SV" dirty="0"/>
              <a:t>e</a:t>
            </a:r>
            <a:r>
              <a:rPr lang="es-SV" dirty="0" smtClean="0"/>
              <a:t>ntre Total de marcas de la papeleta</a:t>
            </a:r>
          </a:p>
          <a:p>
            <a:pPr lvl="3"/>
            <a:r>
              <a:rPr lang="es-SV" dirty="0" smtClean="0"/>
              <a:t>Almacena Fracción de Voto de la entidad contendiente.</a:t>
            </a:r>
          </a:p>
          <a:p>
            <a:pPr lvl="2"/>
            <a:r>
              <a:rPr lang="es-SV" dirty="0"/>
              <a:t>Repetir hasta procesar </a:t>
            </a:r>
            <a:r>
              <a:rPr lang="es-SV" dirty="0" smtClean="0"/>
              <a:t>todas las entidades </a:t>
            </a:r>
            <a:r>
              <a:rPr lang="es-SV" dirty="0"/>
              <a:t>de la </a:t>
            </a:r>
            <a:r>
              <a:rPr lang="es-SV" dirty="0" smtClean="0"/>
              <a:t>papeleta</a:t>
            </a:r>
          </a:p>
          <a:p>
            <a:pPr lvl="1"/>
            <a:r>
              <a:rPr lang="es-SV" dirty="0" smtClean="0"/>
              <a:t>Repetir hasta terminar papeletas consignadas</a:t>
            </a:r>
          </a:p>
          <a:p>
            <a:r>
              <a:rPr lang="es-SV" dirty="0" smtClean="0"/>
              <a:t>Repetir hasta terminar las Actas en proceso</a:t>
            </a: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269067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SV" dirty="0" smtClean="0"/>
              <a:t>EJEMPLO</a:t>
            </a:r>
            <a:endParaRPr lang="es-SV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091275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666536" y="218485"/>
            <a:ext cx="4309968" cy="6364386"/>
            <a:chOff x="666536" y="218485"/>
            <a:chExt cx="4309968" cy="636438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6536" y="218485"/>
              <a:ext cx="4309968" cy="6364386"/>
            </a:xfrm>
            <a:prstGeom prst="rect">
              <a:avLst/>
            </a:prstGeom>
          </p:spPr>
        </p:pic>
        <p:sp>
          <p:nvSpPr>
            <p:cNvPr id="5" name="Multiply 4"/>
            <p:cNvSpPr/>
            <p:nvPr/>
          </p:nvSpPr>
          <p:spPr>
            <a:xfrm>
              <a:off x="1172671" y="1974789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9" name="Multiply 8"/>
            <p:cNvSpPr/>
            <p:nvPr/>
          </p:nvSpPr>
          <p:spPr>
            <a:xfrm>
              <a:off x="1174694" y="1093094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12" name="Multiply 11"/>
            <p:cNvSpPr/>
            <p:nvPr/>
          </p:nvSpPr>
          <p:spPr>
            <a:xfrm>
              <a:off x="1589749" y="3085603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26" name="Multiply 25"/>
            <p:cNvSpPr/>
            <p:nvPr/>
          </p:nvSpPr>
          <p:spPr>
            <a:xfrm>
              <a:off x="1986259" y="4630200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6271267" y="1322912"/>
            <a:ext cx="4729525" cy="369332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SV" b="1" dirty="0" smtClean="0"/>
              <a:t>TOTAL DE  MARCAS EN LA PAPELETA : 4</a:t>
            </a:r>
            <a:endParaRPr lang="es-SV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080060" y="2464235"/>
            <a:ext cx="5099721" cy="1338828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SV" b="1" dirty="0" smtClean="0"/>
              <a:t>MARCAS PARTIDO Q :  2	   </a:t>
            </a:r>
            <a:r>
              <a:rPr lang="es-SV" b="1" dirty="0" smtClean="0">
                <a:sym typeface="Wingdings" panose="05000000000000000000" pitchFamily="2" charset="2"/>
              </a:rPr>
              <a:t>  2/4  =  0.5</a:t>
            </a:r>
            <a:endParaRPr lang="es-SV" b="1" dirty="0" smtClean="0"/>
          </a:p>
          <a:p>
            <a:pPr>
              <a:lnSpc>
                <a:spcPct val="150000"/>
              </a:lnSpc>
            </a:pPr>
            <a:r>
              <a:rPr lang="es-SV" b="1" dirty="0" smtClean="0"/>
              <a:t>MARCAS PARTIDO R :   1	   </a:t>
            </a:r>
            <a:r>
              <a:rPr lang="es-SV" b="1" dirty="0" smtClean="0">
                <a:sym typeface="Wingdings" panose="05000000000000000000" pitchFamily="2" charset="2"/>
              </a:rPr>
              <a:t></a:t>
            </a:r>
            <a:r>
              <a:rPr lang="es-SV" b="1" dirty="0">
                <a:sym typeface="Wingdings" panose="05000000000000000000" pitchFamily="2" charset="2"/>
              </a:rPr>
              <a:t> </a:t>
            </a:r>
            <a:r>
              <a:rPr lang="es-SV" b="1" dirty="0" smtClean="0">
                <a:sym typeface="Wingdings" panose="05000000000000000000" pitchFamily="2" charset="2"/>
              </a:rPr>
              <a:t> 1/4  </a:t>
            </a:r>
            <a:r>
              <a:rPr lang="es-SV" b="1" dirty="0">
                <a:sym typeface="Wingdings" panose="05000000000000000000" pitchFamily="2" charset="2"/>
              </a:rPr>
              <a:t>=  </a:t>
            </a:r>
            <a:r>
              <a:rPr lang="es-SV" b="1" dirty="0" smtClean="0">
                <a:sym typeface="Wingdings" panose="05000000000000000000" pitchFamily="2" charset="2"/>
              </a:rPr>
              <a:t>0.25</a:t>
            </a:r>
            <a:endParaRPr lang="es-SV" b="1" dirty="0" smtClean="0"/>
          </a:p>
          <a:p>
            <a:pPr>
              <a:lnSpc>
                <a:spcPct val="150000"/>
              </a:lnSpc>
            </a:pPr>
            <a:r>
              <a:rPr lang="es-SV" b="1" dirty="0" smtClean="0"/>
              <a:t>MARCAS PARTIDO S :   1  	   </a:t>
            </a:r>
            <a:r>
              <a:rPr lang="es-SV" b="1" dirty="0" smtClean="0">
                <a:sym typeface="Wingdings" panose="05000000000000000000" pitchFamily="2" charset="2"/>
              </a:rPr>
              <a:t></a:t>
            </a:r>
            <a:r>
              <a:rPr lang="es-SV" b="1" dirty="0">
                <a:sym typeface="Wingdings" panose="05000000000000000000" pitchFamily="2" charset="2"/>
              </a:rPr>
              <a:t> </a:t>
            </a:r>
            <a:r>
              <a:rPr lang="es-SV" b="1" dirty="0" smtClean="0">
                <a:sym typeface="Wingdings" panose="05000000000000000000" pitchFamily="2" charset="2"/>
              </a:rPr>
              <a:t> 1/4  </a:t>
            </a:r>
            <a:r>
              <a:rPr lang="es-SV" b="1" dirty="0">
                <a:sym typeface="Wingdings" panose="05000000000000000000" pitchFamily="2" charset="2"/>
              </a:rPr>
              <a:t>=  </a:t>
            </a:r>
            <a:r>
              <a:rPr lang="es-SV" b="1" dirty="0" smtClean="0">
                <a:sym typeface="Wingdings" panose="05000000000000000000" pitchFamily="2" charset="2"/>
              </a:rPr>
              <a:t>0.25	</a:t>
            </a:r>
            <a:endParaRPr lang="es-SV" b="1" dirty="0" smtClean="0"/>
          </a:p>
        </p:txBody>
      </p:sp>
      <p:grpSp>
        <p:nvGrpSpPr>
          <p:cNvPr id="3" name="Group 2"/>
          <p:cNvGrpSpPr/>
          <p:nvPr/>
        </p:nvGrpSpPr>
        <p:grpSpPr>
          <a:xfrm>
            <a:off x="8067758" y="2035143"/>
            <a:ext cx="3155125" cy="380540"/>
            <a:chOff x="8067758" y="975091"/>
            <a:chExt cx="3155125" cy="380540"/>
          </a:xfrm>
        </p:grpSpPr>
        <p:sp>
          <p:nvSpPr>
            <p:cNvPr id="32" name="TextBox 31"/>
            <p:cNvSpPr txBox="1"/>
            <p:nvPr/>
          </p:nvSpPr>
          <p:spPr>
            <a:xfrm>
              <a:off x="8067758" y="975091"/>
              <a:ext cx="3155125" cy="369332"/>
            </a:xfrm>
            <a:prstGeom prst="rect">
              <a:avLst/>
            </a:prstGeom>
            <a:noFill/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s-SV" b="1" dirty="0" smtClean="0"/>
                <a:t>VALORES VOTO CRUZADO</a:t>
              </a:r>
              <a:endParaRPr lang="es-SV" b="1" dirty="0"/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8142418" y="1355631"/>
              <a:ext cx="2926717" cy="0"/>
            </a:xfrm>
            <a:prstGeom prst="line">
              <a:avLst/>
            </a:prstGeom>
            <a:ln w="76200">
              <a:solidFill>
                <a:schemeClr val="bg1">
                  <a:lumMod val="85000"/>
                  <a:lumOff val="15000"/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3376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666536" y="218485"/>
            <a:ext cx="4309968" cy="6364386"/>
            <a:chOff x="666536" y="218485"/>
            <a:chExt cx="4309968" cy="636438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6536" y="218485"/>
              <a:ext cx="4309968" cy="6364386"/>
            </a:xfrm>
            <a:prstGeom prst="rect">
              <a:avLst/>
            </a:prstGeom>
          </p:spPr>
        </p:pic>
        <p:sp>
          <p:nvSpPr>
            <p:cNvPr id="5" name="Multiply 4"/>
            <p:cNvSpPr/>
            <p:nvPr/>
          </p:nvSpPr>
          <p:spPr>
            <a:xfrm>
              <a:off x="770092" y="1084333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6" name="Multiply 5"/>
            <p:cNvSpPr/>
            <p:nvPr/>
          </p:nvSpPr>
          <p:spPr>
            <a:xfrm>
              <a:off x="770092" y="1545579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7" name="Multiply 6"/>
            <p:cNvSpPr/>
            <p:nvPr/>
          </p:nvSpPr>
          <p:spPr>
            <a:xfrm>
              <a:off x="770092" y="5070334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8" name="Multiply 7"/>
            <p:cNvSpPr/>
            <p:nvPr/>
          </p:nvSpPr>
          <p:spPr>
            <a:xfrm>
              <a:off x="770092" y="1970411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9" name="Multiply 8"/>
            <p:cNvSpPr/>
            <p:nvPr/>
          </p:nvSpPr>
          <p:spPr>
            <a:xfrm>
              <a:off x="770092" y="874952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10" name="Multiply 9"/>
            <p:cNvSpPr/>
            <p:nvPr/>
          </p:nvSpPr>
          <p:spPr>
            <a:xfrm>
              <a:off x="770092" y="5967212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11" name="Multiply 10"/>
            <p:cNvSpPr/>
            <p:nvPr/>
          </p:nvSpPr>
          <p:spPr>
            <a:xfrm>
              <a:off x="770092" y="5514727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12" name="Multiply 11"/>
            <p:cNvSpPr/>
            <p:nvPr/>
          </p:nvSpPr>
          <p:spPr>
            <a:xfrm>
              <a:off x="1963668" y="1310910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14" name="Multiply 13"/>
            <p:cNvSpPr/>
            <p:nvPr/>
          </p:nvSpPr>
          <p:spPr>
            <a:xfrm>
              <a:off x="1963668" y="1755972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18" name="Multiply 17"/>
            <p:cNvSpPr/>
            <p:nvPr/>
          </p:nvSpPr>
          <p:spPr>
            <a:xfrm>
              <a:off x="770092" y="2420867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19" name="Multiply 18"/>
            <p:cNvSpPr/>
            <p:nvPr/>
          </p:nvSpPr>
          <p:spPr>
            <a:xfrm>
              <a:off x="770092" y="2858510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20" name="Multiply 19"/>
            <p:cNvSpPr/>
            <p:nvPr/>
          </p:nvSpPr>
          <p:spPr>
            <a:xfrm>
              <a:off x="770092" y="3303572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21" name="Multiply 20"/>
            <p:cNvSpPr/>
            <p:nvPr/>
          </p:nvSpPr>
          <p:spPr>
            <a:xfrm>
              <a:off x="770092" y="4617849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22" name="Multiply 21"/>
            <p:cNvSpPr/>
            <p:nvPr/>
          </p:nvSpPr>
          <p:spPr>
            <a:xfrm>
              <a:off x="770092" y="4188975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23" name="Multiply 22"/>
            <p:cNvSpPr/>
            <p:nvPr/>
          </p:nvSpPr>
          <p:spPr>
            <a:xfrm>
              <a:off x="770092" y="3743236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24" name="Multiply 23"/>
            <p:cNvSpPr/>
            <p:nvPr/>
          </p:nvSpPr>
          <p:spPr>
            <a:xfrm>
              <a:off x="2375061" y="3069915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25" name="Multiply 24"/>
            <p:cNvSpPr/>
            <p:nvPr/>
          </p:nvSpPr>
          <p:spPr>
            <a:xfrm>
              <a:off x="770092" y="5744341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26" name="Multiply 25"/>
            <p:cNvSpPr/>
            <p:nvPr/>
          </p:nvSpPr>
          <p:spPr>
            <a:xfrm>
              <a:off x="1963668" y="2184175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6271267" y="1164560"/>
            <a:ext cx="4729525" cy="369332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SV" b="1" dirty="0" smtClean="0"/>
              <a:t>TOTAL DE  MARCAS EN LA PAPELETA : 18</a:t>
            </a:r>
            <a:endParaRPr lang="es-SV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080060" y="2566176"/>
            <a:ext cx="7111940" cy="1754326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SV" b="1" dirty="0" smtClean="0"/>
              <a:t>MARCAS PARTIDO P : 14	   </a:t>
            </a:r>
            <a:r>
              <a:rPr lang="es-SV" b="1" dirty="0" smtClean="0">
                <a:sym typeface="Wingdings" panose="05000000000000000000" pitchFamily="2" charset="2"/>
              </a:rPr>
              <a:t>  14/18  =  0.777777777777777…</a:t>
            </a:r>
            <a:endParaRPr lang="es-SV" b="1" dirty="0" smtClean="0"/>
          </a:p>
          <a:p>
            <a:pPr>
              <a:lnSpc>
                <a:spcPct val="150000"/>
              </a:lnSpc>
            </a:pPr>
            <a:r>
              <a:rPr lang="es-SV" b="1" dirty="0" smtClean="0"/>
              <a:t>MARCAS PARTIDO S :   3	   </a:t>
            </a:r>
            <a:r>
              <a:rPr lang="es-SV" b="1" dirty="0" smtClean="0">
                <a:sym typeface="Wingdings" panose="05000000000000000000" pitchFamily="2" charset="2"/>
              </a:rPr>
              <a:t></a:t>
            </a:r>
            <a:r>
              <a:rPr lang="es-SV" b="1" dirty="0">
                <a:sym typeface="Wingdings" panose="05000000000000000000" pitchFamily="2" charset="2"/>
              </a:rPr>
              <a:t> </a:t>
            </a:r>
            <a:r>
              <a:rPr lang="es-SV" b="1" dirty="0" smtClean="0">
                <a:sym typeface="Wingdings" panose="05000000000000000000" pitchFamily="2" charset="2"/>
              </a:rPr>
              <a:t>   </a:t>
            </a:r>
            <a:r>
              <a:rPr lang="es-SV" b="1" dirty="0">
                <a:sym typeface="Wingdings" panose="05000000000000000000" pitchFamily="2" charset="2"/>
              </a:rPr>
              <a:t>3/18  =  </a:t>
            </a:r>
            <a:r>
              <a:rPr lang="es-SV" b="1" dirty="0" smtClean="0">
                <a:sym typeface="Wingdings" panose="05000000000000000000" pitchFamily="2" charset="2"/>
              </a:rPr>
              <a:t>0.166666666666666…</a:t>
            </a:r>
            <a:endParaRPr lang="es-SV" b="1" dirty="0" smtClean="0"/>
          </a:p>
          <a:p>
            <a:pPr>
              <a:lnSpc>
                <a:spcPct val="150000"/>
              </a:lnSpc>
            </a:pPr>
            <a:r>
              <a:rPr lang="es-SV" b="1" dirty="0" smtClean="0"/>
              <a:t>MARCAS PARTIDO T :   1  	   </a:t>
            </a:r>
            <a:r>
              <a:rPr lang="es-SV" b="1" dirty="0" smtClean="0">
                <a:sym typeface="Wingdings" panose="05000000000000000000" pitchFamily="2" charset="2"/>
              </a:rPr>
              <a:t></a:t>
            </a:r>
            <a:r>
              <a:rPr lang="es-SV" b="1" dirty="0">
                <a:sym typeface="Wingdings" panose="05000000000000000000" pitchFamily="2" charset="2"/>
              </a:rPr>
              <a:t> </a:t>
            </a:r>
            <a:r>
              <a:rPr lang="es-SV" b="1" dirty="0" smtClean="0">
                <a:sym typeface="Wingdings" panose="05000000000000000000" pitchFamily="2" charset="2"/>
              </a:rPr>
              <a:t>   1/18</a:t>
            </a:r>
            <a:r>
              <a:rPr lang="es-SV" b="1" dirty="0">
                <a:sym typeface="Wingdings" panose="05000000000000000000" pitchFamily="2" charset="2"/>
              </a:rPr>
              <a:t> </a:t>
            </a:r>
            <a:r>
              <a:rPr lang="es-SV" b="1" dirty="0" smtClean="0">
                <a:sym typeface="Wingdings" panose="05000000000000000000" pitchFamily="2" charset="2"/>
              </a:rPr>
              <a:t> </a:t>
            </a:r>
            <a:r>
              <a:rPr lang="es-SV" b="1" dirty="0">
                <a:sym typeface="Wingdings" panose="05000000000000000000" pitchFamily="2" charset="2"/>
              </a:rPr>
              <a:t>=  </a:t>
            </a:r>
            <a:r>
              <a:rPr lang="es-SV" b="1" dirty="0" smtClean="0">
                <a:sym typeface="Wingdings" panose="05000000000000000000" pitchFamily="2" charset="2"/>
              </a:rPr>
              <a:t>0.055555555555555…	</a:t>
            </a:r>
            <a:endParaRPr lang="es-SV" b="1" dirty="0" smtClean="0"/>
          </a:p>
        </p:txBody>
      </p:sp>
      <p:grpSp>
        <p:nvGrpSpPr>
          <p:cNvPr id="3" name="Group 2"/>
          <p:cNvGrpSpPr/>
          <p:nvPr/>
        </p:nvGrpSpPr>
        <p:grpSpPr>
          <a:xfrm>
            <a:off x="8482282" y="1889490"/>
            <a:ext cx="3155125" cy="380540"/>
            <a:chOff x="8407622" y="975091"/>
            <a:chExt cx="3155125" cy="380540"/>
          </a:xfrm>
        </p:grpSpPr>
        <p:sp>
          <p:nvSpPr>
            <p:cNvPr id="32" name="TextBox 31"/>
            <p:cNvSpPr txBox="1"/>
            <p:nvPr/>
          </p:nvSpPr>
          <p:spPr>
            <a:xfrm>
              <a:off x="8407622" y="975091"/>
              <a:ext cx="3155125" cy="369332"/>
            </a:xfrm>
            <a:prstGeom prst="rect">
              <a:avLst/>
            </a:prstGeom>
            <a:noFill/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s-SV" b="1" dirty="0" smtClean="0"/>
                <a:t>VALORES VOTO CRUZADO</a:t>
              </a:r>
              <a:endParaRPr lang="es-SV" b="1" dirty="0"/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8482282" y="1355631"/>
              <a:ext cx="2926717" cy="0"/>
            </a:xfrm>
            <a:prstGeom prst="line">
              <a:avLst/>
            </a:prstGeom>
            <a:ln w="76200">
              <a:solidFill>
                <a:schemeClr val="bg1">
                  <a:lumMod val="85000"/>
                  <a:lumOff val="15000"/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9474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666536" y="218485"/>
            <a:ext cx="4309968" cy="6364386"/>
            <a:chOff x="666536" y="218485"/>
            <a:chExt cx="4309968" cy="636438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6536" y="218485"/>
              <a:ext cx="4309968" cy="6364386"/>
            </a:xfrm>
            <a:prstGeom prst="rect">
              <a:avLst/>
            </a:prstGeom>
          </p:spPr>
        </p:pic>
        <p:sp>
          <p:nvSpPr>
            <p:cNvPr id="5" name="Multiply 4"/>
            <p:cNvSpPr/>
            <p:nvPr/>
          </p:nvSpPr>
          <p:spPr>
            <a:xfrm>
              <a:off x="770092" y="1084333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6" name="Multiply 5"/>
            <p:cNvSpPr/>
            <p:nvPr/>
          </p:nvSpPr>
          <p:spPr>
            <a:xfrm>
              <a:off x="770092" y="1545579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7" name="Multiply 6"/>
            <p:cNvSpPr/>
            <p:nvPr/>
          </p:nvSpPr>
          <p:spPr>
            <a:xfrm>
              <a:off x="770092" y="5070334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8" name="Multiply 7"/>
            <p:cNvSpPr/>
            <p:nvPr/>
          </p:nvSpPr>
          <p:spPr>
            <a:xfrm>
              <a:off x="770092" y="1970411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9" name="Multiply 8"/>
            <p:cNvSpPr/>
            <p:nvPr/>
          </p:nvSpPr>
          <p:spPr>
            <a:xfrm>
              <a:off x="770092" y="874952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10" name="Multiply 9"/>
            <p:cNvSpPr/>
            <p:nvPr/>
          </p:nvSpPr>
          <p:spPr>
            <a:xfrm>
              <a:off x="770092" y="5967212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11" name="Multiply 10"/>
            <p:cNvSpPr/>
            <p:nvPr/>
          </p:nvSpPr>
          <p:spPr>
            <a:xfrm>
              <a:off x="770092" y="5514727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12" name="Multiply 11"/>
            <p:cNvSpPr/>
            <p:nvPr/>
          </p:nvSpPr>
          <p:spPr>
            <a:xfrm>
              <a:off x="1963668" y="1310910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14" name="Multiply 13"/>
            <p:cNvSpPr/>
            <p:nvPr/>
          </p:nvSpPr>
          <p:spPr>
            <a:xfrm>
              <a:off x="1963668" y="1755972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18" name="Multiply 17"/>
            <p:cNvSpPr/>
            <p:nvPr/>
          </p:nvSpPr>
          <p:spPr>
            <a:xfrm>
              <a:off x="770092" y="2420867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19" name="Multiply 18"/>
            <p:cNvSpPr/>
            <p:nvPr/>
          </p:nvSpPr>
          <p:spPr>
            <a:xfrm>
              <a:off x="770092" y="2858510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20" name="Multiply 19"/>
            <p:cNvSpPr/>
            <p:nvPr/>
          </p:nvSpPr>
          <p:spPr>
            <a:xfrm>
              <a:off x="770092" y="3303572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21" name="Multiply 20"/>
            <p:cNvSpPr/>
            <p:nvPr/>
          </p:nvSpPr>
          <p:spPr>
            <a:xfrm>
              <a:off x="770092" y="4617849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22" name="Multiply 21"/>
            <p:cNvSpPr/>
            <p:nvPr/>
          </p:nvSpPr>
          <p:spPr>
            <a:xfrm>
              <a:off x="770092" y="4188975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23" name="Multiply 22"/>
            <p:cNvSpPr/>
            <p:nvPr/>
          </p:nvSpPr>
          <p:spPr>
            <a:xfrm>
              <a:off x="770092" y="3743236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24" name="Multiply 23"/>
            <p:cNvSpPr/>
            <p:nvPr/>
          </p:nvSpPr>
          <p:spPr>
            <a:xfrm>
              <a:off x="2375061" y="3069915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25" name="Multiply 24"/>
            <p:cNvSpPr/>
            <p:nvPr/>
          </p:nvSpPr>
          <p:spPr>
            <a:xfrm>
              <a:off x="770092" y="5744341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26" name="Multiply 25"/>
            <p:cNvSpPr/>
            <p:nvPr/>
          </p:nvSpPr>
          <p:spPr>
            <a:xfrm>
              <a:off x="1963668" y="2184175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5096183" y="1561344"/>
            <a:ext cx="6669635" cy="923330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SV" b="1" dirty="0" smtClean="0"/>
              <a:t>VALORES  SON ALMACENADOS CON OCHO DÍGITOS DESPUÉS DEL PUNTO DECIMAL</a:t>
            </a:r>
            <a:endParaRPr lang="es-SV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6941167" y="2767676"/>
            <a:ext cx="3101048" cy="1754326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SV" b="1" dirty="0" smtClean="0"/>
              <a:t>PARTIDO P</a:t>
            </a:r>
            <a:r>
              <a:rPr lang="es-SV" b="1" dirty="0" smtClean="0">
                <a:sym typeface="Wingdings" panose="05000000000000000000" pitchFamily="2" charset="2"/>
              </a:rPr>
              <a:t>  </a:t>
            </a:r>
            <a:r>
              <a:rPr lang="es-SV" b="1" dirty="0">
                <a:sym typeface="Wingdings" panose="05000000000000000000" pitchFamily="2" charset="2"/>
              </a:rPr>
              <a:t>=  </a:t>
            </a:r>
            <a:r>
              <a:rPr lang="es-SV" b="1" dirty="0" smtClean="0">
                <a:sym typeface="Wingdings" panose="05000000000000000000" pitchFamily="2" charset="2"/>
              </a:rPr>
              <a:t>0.77777778</a:t>
            </a:r>
          </a:p>
          <a:p>
            <a:pPr>
              <a:lnSpc>
                <a:spcPct val="150000"/>
              </a:lnSpc>
            </a:pPr>
            <a:r>
              <a:rPr lang="es-SV" b="1" dirty="0" smtClean="0"/>
              <a:t>PARTIDO S</a:t>
            </a:r>
            <a:r>
              <a:rPr lang="es-SV" b="1" dirty="0" smtClean="0">
                <a:sym typeface="Wingdings" panose="05000000000000000000" pitchFamily="2" charset="2"/>
              </a:rPr>
              <a:t>  </a:t>
            </a:r>
            <a:r>
              <a:rPr lang="es-SV" b="1" dirty="0">
                <a:sym typeface="Wingdings" panose="05000000000000000000" pitchFamily="2" charset="2"/>
              </a:rPr>
              <a:t>=  </a:t>
            </a:r>
            <a:r>
              <a:rPr lang="es-SV" b="1" dirty="0" smtClean="0">
                <a:sym typeface="Wingdings" panose="05000000000000000000" pitchFamily="2" charset="2"/>
              </a:rPr>
              <a:t>0.16666667</a:t>
            </a:r>
            <a:endParaRPr lang="es-SV" b="1" dirty="0" smtClean="0"/>
          </a:p>
          <a:p>
            <a:pPr>
              <a:lnSpc>
                <a:spcPct val="150000"/>
              </a:lnSpc>
            </a:pPr>
            <a:r>
              <a:rPr lang="es-SV" b="1" dirty="0" smtClean="0"/>
              <a:t>PARTIDO T</a:t>
            </a:r>
            <a:r>
              <a:rPr lang="es-SV" b="1" dirty="0" smtClean="0">
                <a:sym typeface="Wingdings" panose="05000000000000000000" pitchFamily="2" charset="2"/>
              </a:rPr>
              <a:t>  </a:t>
            </a:r>
            <a:r>
              <a:rPr lang="es-SV" b="1" dirty="0">
                <a:sym typeface="Wingdings" panose="05000000000000000000" pitchFamily="2" charset="2"/>
              </a:rPr>
              <a:t>=  </a:t>
            </a:r>
            <a:r>
              <a:rPr lang="es-SV" b="1" dirty="0" smtClean="0">
                <a:sym typeface="Wingdings" panose="05000000000000000000" pitchFamily="2" charset="2"/>
              </a:rPr>
              <a:t>0.05555556</a:t>
            </a:r>
          </a:p>
          <a:p>
            <a:pPr>
              <a:lnSpc>
                <a:spcPct val="150000"/>
              </a:lnSpc>
            </a:pPr>
            <a:r>
              <a:rPr lang="es-SV" b="1" dirty="0" smtClean="0">
                <a:sym typeface="Wingdings" panose="05000000000000000000" pitchFamily="2" charset="2"/>
              </a:rPr>
              <a:t>	</a:t>
            </a:r>
            <a:endParaRPr lang="es-SV" b="1" dirty="0" smtClean="0"/>
          </a:p>
        </p:txBody>
      </p:sp>
      <p:sp>
        <p:nvSpPr>
          <p:cNvPr id="27" name="TextBox 29"/>
          <p:cNvSpPr txBox="1"/>
          <p:nvPr/>
        </p:nvSpPr>
        <p:spPr>
          <a:xfrm>
            <a:off x="6271267" y="1164560"/>
            <a:ext cx="4729525" cy="369332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SV" b="1" dirty="0" smtClean="0"/>
              <a:t>TOTAL DE  MARCAS EN LA PAPELETA : 18</a:t>
            </a:r>
            <a:endParaRPr lang="es-SV" b="1" dirty="0"/>
          </a:p>
        </p:txBody>
      </p:sp>
    </p:spTree>
    <p:extLst>
      <p:ext uri="{BB962C8B-B14F-4D97-AF65-F5344CB8AC3E}">
        <p14:creationId xmlns:p14="http://schemas.microsoft.com/office/powerpoint/2010/main" val="288618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666536" y="218485"/>
            <a:ext cx="4309968" cy="6364386"/>
            <a:chOff x="666536" y="218485"/>
            <a:chExt cx="4309968" cy="636438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6536" y="218485"/>
              <a:ext cx="4309968" cy="6364386"/>
            </a:xfrm>
            <a:prstGeom prst="rect">
              <a:avLst/>
            </a:prstGeom>
          </p:spPr>
        </p:pic>
        <p:sp>
          <p:nvSpPr>
            <p:cNvPr id="5" name="Multiply 4"/>
            <p:cNvSpPr/>
            <p:nvPr/>
          </p:nvSpPr>
          <p:spPr>
            <a:xfrm>
              <a:off x="770092" y="1084333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6" name="Multiply 5"/>
            <p:cNvSpPr/>
            <p:nvPr/>
          </p:nvSpPr>
          <p:spPr>
            <a:xfrm>
              <a:off x="770092" y="1545579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7" name="Multiply 6"/>
            <p:cNvSpPr/>
            <p:nvPr/>
          </p:nvSpPr>
          <p:spPr>
            <a:xfrm>
              <a:off x="770092" y="5070334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8" name="Multiply 7"/>
            <p:cNvSpPr/>
            <p:nvPr/>
          </p:nvSpPr>
          <p:spPr>
            <a:xfrm>
              <a:off x="770092" y="1970411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9" name="Multiply 8"/>
            <p:cNvSpPr/>
            <p:nvPr/>
          </p:nvSpPr>
          <p:spPr>
            <a:xfrm>
              <a:off x="770092" y="874952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10" name="Multiply 9"/>
            <p:cNvSpPr/>
            <p:nvPr/>
          </p:nvSpPr>
          <p:spPr>
            <a:xfrm>
              <a:off x="770092" y="5967212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11" name="Multiply 10"/>
            <p:cNvSpPr/>
            <p:nvPr/>
          </p:nvSpPr>
          <p:spPr>
            <a:xfrm>
              <a:off x="770092" y="5514727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12" name="Multiply 11"/>
            <p:cNvSpPr/>
            <p:nvPr/>
          </p:nvSpPr>
          <p:spPr>
            <a:xfrm>
              <a:off x="1963668" y="1310910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14" name="Multiply 13"/>
            <p:cNvSpPr/>
            <p:nvPr/>
          </p:nvSpPr>
          <p:spPr>
            <a:xfrm>
              <a:off x="1963668" y="1755972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18" name="Multiply 17"/>
            <p:cNvSpPr/>
            <p:nvPr/>
          </p:nvSpPr>
          <p:spPr>
            <a:xfrm>
              <a:off x="770092" y="2420867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19" name="Multiply 18"/>
            <p:cNvSpPr/>
            <p:nvPr/>
          </p:nvSpPr>
          <p:spPr>
            <a:xfrm>
              <a:off x="770092" y="2858510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20" name="Multiply 19"/>
            <p:cNvSpPr/>
            <p:nvPr/>
          </p:nvSpPr>
          <p:spPr>
            <a:xfrm>
              <a:off x="770092" y="3303572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21" name="Multiply 20"/>
            <p:cNvSpPr/>
            <p:nvPr/>
          </p:nvSpPr>
          <p:spPr>
            <a:xfrm>
              <a:off x="770092" y="4617849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22" name="Multiply 21"/>
            <p:cNvSpPr/>
            <p:nvPr/>
          </p:nvSpPr>
          <p:spPr>
            <a:xfrm>
              <a:off x="770092" y="4188975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23" name="Multiply 22"/>
            <p:cNvSpPr/>
            <p:nvPr/>
          </p:nvSpPr>
          <p:spPr>
            <a:xfrm>
              <a:off x="770092" y="3743236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24" name="Multiply 23"/>
            <p:cNvSpPr/>
            <p:nvPr/>
          </p:nvSpPr>
          <p:spPr>
            <a:xfrm>
              <a:off x="2375061" y="3069915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25" name="Multiply 24"/>
            <p:cNvSpPr/>
            <p:nvPr/>
          </p:nvSpPr>
          <p:spPr>
            <a:xfrm>
              <a:off x="770092" y="5744341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  <p:sp>
          <p:nvSpPr>
            <p:cNvPr id="26" name="Multiply 25"/>
            <p:cNvSpPr/>
            <p:nvPr/>
          </p:nvSpPr>
          <p:spPr>
            <a:xfrm>
              <a:off x="1963668" y="2184175"/>
              <a:ext cx="420786" cy="267037"/>
            </a:xfrm>
            <a:prstGeom prst="mathMultiply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7085505" y="3107738"/>
            <a:ext cx="3101048" cy="1338828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SV" b="1" dirty="0" smtClean="0"/>
              <a:t>PARTIDO P</a:t>
            </a:r>
            <a:r>
              <a:rPr lang="es-SV" b="1" dirty="0" smtClean="0">
                <a:sym typeface="Wingdings" panose="05000000000000000000" pitchFamily="2" charset="2"/>
              </a:rPr>
              <a:t>  </a:t>
            </a:r>
            <a:r>
              <a:rPr lang="es-SV" b="1" dirty="0">
                <a:sym typeface="Wingdings" panose="05000000000000000000" pitchFamily="2" charset="2"/>
              </a:rPr>
              <a:t>=  </a:t>
            </a:r>
            <a:r>
              <a:rPr lang="es-SV" b="1" dirty="0" smtClean="0">
                <a:sym typeface="Wingdings" panose="05000000000000000000" pitchFamily="2" charset="2"/>
              </a:rPr>
              <a:t>0.77778</a:t>
            </a:r>
          </a:p>
          <a:p>
            <a:pPr>
              <a:lnSpc>
                <a:spcPct val="150000"/>
              </a:lnSpc>
            </a:pPr>
            <a:r>
              <a:rPr lang="es-SV" b="1" dirty="0" smtClean="0"/>
              <a:t>PARTIDO S</a:t>
            </a:r>
            <a:r>
              <a:rPr lang="es-SV" b="1" dirty="0" smtClean="0">
                <a:sym typeface="Wingdings" panose="05000000000000000000" pitchFamily="2" charset="2"/>
              </a:rPr>
              <a:t>  </a:t>
            </a:r>
            <a:r>
              <a:rPr lang="es-SV" b="1" dirty="0">
                <a:sym typeface="Wingdings" panose="05000000000000000000" pitchFamily="2" charset="2"/>
              </a:rPr>
              <a:t>=  </a:t>
            </a:r>
            <a:r>
              <a:rPr lang="es-SV" b="1" dirty="0" smtClean="0">
                <a:sym typeface="Wingdings" panose="05000000000000000000" pitchFamily="2" charset="2"/>
              </a:rPr>
              <a:t>0.16667</a:t>
            </a:r>
            <a:endParaRPr lang="es-SV" b="1" dirty="0" smtClean="0"/>
          </a:p>
          <a:p>
            <a:pPr>
              <a:lnSpc>
                <a:spcPct val="150000"/>
              </a:lnSpc>
            </a:pPr>
            <a:r>
              <a:rPr lang="es-SV" b="1" dirty="0" smtClean="0"/>
              <a:t>PARTIDO T</a:t>
            </a:r>
            <a:r>
              <a:rPr lang="es-SV" b="1" dirty="0" smtClean="0">
                <a:sym typeface="Wingdings" panose="05000000000000000000" pitchFamily="2" charset="2"/>
              </a:rPr>
              <a:t>  </a:t>
            </a:r>
            <a:r>
              <a:rPr lang="es-SV" b="1" dirty="0">
                <a:sym typeface="Wingdings" panose="05000000000000000000" pitchFamily="2" charset="2"/>
              </a:rPr>
              <a:t>=  </a:t>
            </a:r>
            <a:r>
              <a:rPr lang="es-SV" b="1" dirty="0" smtClean="0">
                <a:sym typeface="Wingdings" panose="05000000000000000000" pitchFamily="2" charset="2"/>
              </a:rPr>
              <a:t>0.05556	</a:t>
            </a:r>
            <a:endParaRPr lang="es-SV" b="1" dirty="0" smtClean="0"/>
          </a:p>
        </p:txBody>
      </p:sp>
      <p:sp>
        <p:nvSpPr>
          <p:cNvPr id="37" name="TextBox 36"/>
          <p:cNvSpPr txBox="1"/>
          <p:nvPr/>
        </p:nvSpPr>
        <p:spPr>
          <a:xfrm>
            <a:off x="5113761" y="1812616"/>
            <a:ext cx="7044536" cy="923330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SV" b="1" dirty="0" smtClean="0"/>
              <a:t>LOS VALORES EN INFORMES SON PRESENTADOS CON CINCO DÍGITOS DESPUÉS DEL PUNTO DECIMAL.</a:t>
            </a:r>
            <a:endParaRPr lang="es-SV" b="1" dirty="0"/>
          </a:p>
        </p:txBody>
      </p:sp>
      <p:sp>
        <p:nvSpPr>
          <p:cNvPr id="27" name="TextBox 29"/>
          <p:cNvSpPr txBox="1"/>
          <p:nvPr/>
        </p:nvSpPr>
        <p:spPr>
          <a:xfrm>
            <a:off x="6271267" y="1164560"/>
            <a:ext cx="4729525" cy="369332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SV" b="1" dirty="0" smtClean="0"/>
              <a:t>TOTAL DE  MARCAS EN LA PAPELETA : 18</a:t>
            </a:r>
            <a:endParaRPr lang="es-SV" b="1" dirty="0"/>
          </a:p>
        </p:txBody>
      </p:sp>
    </p:spTree>
    <p:extLst>
      <p:ext uri="{BB962C8B-B14F-4D97-AF65-F5344CB8AC3E}">
        <p14:creationId xmlns:p14="http://schemas.microsoft.com/office/powerpoint/2010/main" val="300358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210</TotalTime>
  <Words>284</Words>
  <Application>Microsoft Office PowerPoint</Application>
  <PresentationFormat>Personalizado</PresentationFormat>
  <Paragraphs>44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Slice</vt:lpstr>
      <vt:lpstr>CÁLCULO DE VOTO CRUZADO</vt:lpstr>
      <vt:lpstr>Presentación de PowerPoint</vt:lpstr>
      <vt:lpstr>Proceso de Cálculo de VOTO cruzado</vt:lpstr>
      <vt:lpstr>Proceso de Cálculo de VOTO cruzado</vt:lpstr>
      <vt:lpstr>EJEMPLO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VOTO CRUZADO</dc:title>
  <dc:creator>Administrador</dc:creator>
  <cp:lastModifiedBy>Admin</cp:lastModifiedBy>
  <cp:revision>51</cp:revision>
  <dcterms:created xsi:type="dcterms:W3CDTF">2017-01-31T15:08:31Z</dcterms:created>
  <dcterms:modified xsi:type="dcterms:W3CDTF">2018-08-17T19:23:33Z</dcterms:modified>
</cp:coreProperties>
</file>