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7" r:id="rId2"/>
    <p:sldId id="286" r:id="rId3"/>
    <p:sldId id="258" r:id="rId4"/>
    <p:sldId id="298" r:id="rId5"/>
    <p:sldId id="259" r:id="rId6"/>
    <p:sldId id="287" r:id="rId7"/>
    <p:sldId id="284" r:id="rId8"/>
    <p:sldId id="261" r:id="rId9"/>
    <p:sldId id="282" r:id="rId10"/>
    <p:sldId id="283" r:id="rId11"/>
    <p:sldId id="288" r:id="rId12"/>
    <p:sldId id="289" r:id="rId13"/>
    <p:sldId id="263" r:id="rId14"/>
    <p:sldId id="265" r:id="rId15"/>
    <p:sldId id="266" r:id="rId16"/>
    <p:sldId id="291" r:id="rId17"/>
    <p:sldId id="290" r:id="rId18"/>
    <p:sldId id="297" r:id="rId19"/>
    <p:sldId id="293" r:id="rId20"/>
    <p:sldId id="295" r:id="rId21"/>
    <p:sldId id="296" r:id="rId22"/>
    <p:sldId id="292" r:id="rId23"/>
  </p:sldIdLst>
  <p:sldSz cx="9144000" cy="6858000" type="screen4x3"/>
  <p:notesSz cx="6858000" cy="9144000"/>
  <p:defaultTextStyle>
    <a:defPPr>
      <a:defRPr lang="es-S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63" d="100"/>
          <a:sy n="63" d="100"/>
        </p:scale>
        <p:origin x="-1109" y="-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SV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33DB3-7C37-49F1-9930-9D01127E0D6C}" type="datetimeFigureOut">
              <a:rPr lang="es-SV" smtClean="0"/>
              <a:t>15/05/2018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49645-B12E-49BA-8070-F497AAAF092F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5120372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SV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33DB3-7C37-49F1-9930-9D01127E0D6C}" type="datetimeFigureOut">
              <a:rPr lang="es-SV" smtClean="0"/>
              <a:t>15/05/2018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49645-B12E-49BA-8070-F497AAAF092F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30807599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SV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33DB3-7C37-49F1-9930-9D01127E0D6C}" type="datetimeFigureOut">
              <a:rPr lang="es-SV" smtClean="0"/>
              <a:t>15/05/2018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49645-B12E-49BA-8070-F497AAAF092F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25181460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SV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33DB3-7C37-49F1-9930-9D01127E0D6C}" type="datetimeFigureOut">
              <a:rPr lang="es-SV" smtClean="0"/>
              <a:t>15/05/2018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49645-B12E-49BA-8070-F497AAAF092F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2261244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33DB3-7C37-49F1-9930-9D01127E0D6C}" type="datetimeFigureOut">
              <a:rPr lang="es-SV" smtClean="0"/>
              <a:t>15/05/2018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49645-B12E-49BA-8070-F497AAAF092F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4179090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SV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SV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33DB3-7C37-49F1-9930-9D01127E0D6C}" type="datetimeFigureOut">
              <a:rPr lang="es-SV" smtClean="0"/>
              <a:t>15/05/2018</a:t>
            </a:fld>
            <a:endParaRPr lang="es-SV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49645-B12E-49BA-8070-F497AAAF092F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2911136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SV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SV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33DB3-7C37-49F1-9930-9D01127E0D6C}" type="datetimeFigureOut">
              <a:rPr lang="es-SV" smtClean="0"/>
              <a:t>15/05/2018</a:t>
            </a:fld>
            <a:endParaRPr lang="es-SV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49645-B12E-49BA-8070-F497AAAF092F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26866166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33DB3-7C37-49F1-9930-9D01127E0D6C}" type="datetimeFigureOut">
              <a:rPr lang="es-SV" smtClean="0"/>
              <a:t>15/05/2018</a:t>
            </a:fld>
            <a:endParaRPr lang="es-SV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49645-B12E-49BA-8070-F497AAAF092F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2016861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33DB3-7C37-49F1-9930-9D01127E0D6C}" type="datetimeFigureOut">
              <a:rPr lang="es-SV" smtClean="0"/>
              <a:t>15/05/2018</a:t>
            </a:fld>
            <a:endParaRPr lang="es-SV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49645-B12E-49BA-8070-F497AAAF092F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40275944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SV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33DB3-7C37-49F1-9930-9D01127E0D6C}" type="datetimeFigureOut">
              <a:rPr lang="es-SV" smtClean="0"/>
              <a:t>15/05/2018</a:t>
            </a:fld>
            <a:endParaRPr lang="es-SV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49645-B12E-49BA-8070-F497AAAF092F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11079555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SV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B33DB3-7C37-49F1-9930-9D01127E0D6C}" type="datetimeFigureOut">
              <a:rPr lang="es-SV" smtClean="0"/>
              <a:t>15/05/2018</a:t>
            </a:fld>
            <a:endParaRPr lang="es-SV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149645-B12E-49BA-8070-F497AAAF092F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3423847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SV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SV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B33DB3-7C37-49F1-9930-9D01127E0D6C}" type="datetimeFigureOut">
              <a:rPr lang="es-SV" smtClean="0"/>
              <a:t>15/05/2018</a:t>
            </a:fld>
            <a:endParaRPr lang="es-SV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SV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149645-B12E-49BA-8070-F497AAAF092F}" type="slidenum">
              <a:rPr lang="es-SV" smtClean="0"/>
              <a:t>‹Nº›</a:t>
            </a:fld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448073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S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4.png"/><Relationship Id="rId7" Type="http://schemas.openxmlformats.org/officeDocument/2006/relationships/image" Target="../media/image3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11" Type="http://schemas.openxmlformats.org/officeDocument/2006/relationships/image" Target="../media/image21.png"/><Relationship Id="rId5" Type="http://schemas.openxmlformats.org/officeDocument/2006/relationships/image" Target="../media/image16.jpeg"/><Relationship Id="rId10" Type="http://schemas.openxmlformats.org/officeDocument/2006/relationships/image" Target="../media/image20.png"/><Relationship Id="rId4" Type="http://schemas.openxmlformats.org/officeDocument/2006/relationships/image" Target="../media/image15.png"/><Relationship Id="rId9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323528" y="2640975"/>
            <a:ext cx="8496944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SV" sz="2000" dirty="0"/>
              <a:t>DISPOSICIONES </a:t>
            </a:r>
            <a:r>
              <a:rPr lang="es-SV" sz="2000" dirty="0" smtClean="0"/>
              <a:t>GENERALES PARA EL </a:t>
            </a:r>
          </a:p>
          <a:p>
            <a:pPr algn="ctr"/>
            <a:r>
              <a:rPr lang="es-SV" sz="2400" b="1" dirty="0" smtClean="0"/>
              <a:t>SORTEO DE ENTRE LOS CIUDADANOS INSCRITOS EN EL PADRÓN ELECTORAL PARA COMPLEMENTAR LAS JUNTAS RECEPTORAS DE VOTOS (Arts. 99 y 102 CE)</a:t>
            </a:r>
            <a:endParaRPr lang="es-SV" sz="2400" dirty="0"/>
          </a:p>
        </p:txBody>
      </p:sp>
      <p:cxnSp>
        <p:nvCxnSpPr>
          <p:cNvPr id="9" name="8 Conector recto"/>
          <p:cNvCxnSpPr/>
          <p:nvPr/>
        </p:nvCxnSpPr>
        <p:spPr>
          <a:xfrm>
            <a:off x="279984" y="2996952"/>
            <a:ext cx="856895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3 CuadroTexto"/>
          <p:cNvSpPr txBox="1"/>
          <p:nvPr/>
        </p:nvSpPr>
        <p:spPr>
          <a:xfrm>
            <a:off x="3059832" y="5517232"/>
            <a:ext cx="3296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SV" dirty="0"/>
              <a:t>San Salvador, </a:t>
            </a:r>
            <a:r>
              <a:rPr lang="es-SV" dirty="0" smtClean="0"/>
              <a:t>noviembre </a:t>
            </a:r>
            <a:r>
              <a:rPr lang="es-SV" dirty="0"/>
              <a:t>de 2017</a:t>
            </a:r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104" y="188640"/>
            <a:ext cx="1944624" cy="896112"/>
          </a:xfrm>
          <a:prstGeom prst="rect">
            <a:avLst/>
          </a:prstGeom>
        </p:spPr>
      </p:pic>
      <p:pic>
        <p:nvPicPr>
          <p:cNvPr id="6" name="5 Imagen">
            <a:extLst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688" y="1438676"/>
            <a:ext cx="5060592" cy="10542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40425"/>
            <a:ext cx="9144000" cy="90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77016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21 Grupo"/>
          <p:cNvGrpSpPr/>
          <p:nvPr/>
        </p:nvGrpSpPr>
        <p:grpSpPr>
          <a:xfrm>
            <a:off x="-10679" y="5811"/>
            <a:ext cx="9165358" cy="6935015"/>
            <a:chOff x="-10679" y="5811"/>
            <a:chExt cx="9165358" cy="6935015"/>
          </a:xfrm>
        </p:grpSpPr>
        <p:grpSp>
          <p:nvGrpSpPr>
            <p:cNvPr id="9" name="8 Grupo"/>
            <p:cNvGrpSpPr/>
            <p:nvPr/>
          </p:nvGrpSpPr>
          <p:grpSpPr>
            <a:xfrm>
              <a:off x="11093" y="5811"/>
              <a:ext cx="9119183" cy="1783634"/>
              <a:chOff x="11093" y="5811"/>
              <a:chExt cx="9119183" cy="1783634"/>
            </a:xfrm>
          </p:grpSpPr>
          <p:pic>
            <p:nvPicPr>
              <p:cNvPr id="8" name="Picture 2" descr="C:\Users\Admin\Pictures\silu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093" y="5815"/>
                <a:ext cx="1324013" cy="177132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5" name="Picture 2" descr="C:\Users\Admin\Pictures\silu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70990" y="11966"/>
                <a:ext cx="1324013" cy="177132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6" name="Picture 2" descr="C:\Users\Admin\Pictures\silu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708642" y="5811"/>
                <a:ext cx="1324013" cy="177132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7" name="Picture 2" descr="C:\Users\Admin\Pictures\silu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068539" y="11962"/>
                <a:ext cx="1324013" cy="177132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8" name="Picture 2" descr="C:\Users\Admin\Pictures\silu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414324" y="11966"/>
                <a:ext cx="1324013" cy="177132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0" name="Picture 2" descr="C:\Users\Admin\Pictures\silu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806263" y="7227"/>
                <a:ext cx="1324013" cy="177132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1" name="Picture 2" descr="C:\Users\Admin\Pictures\silu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774221" y="18117"/>
                <a:ext cx="1324013" cy="177132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23" name="22 Grupo"/>
            <p:cNvGrpSpPr/>
            <p:nvPr/>
          </p:nvGrpSpPr>
          <p:grpSpPr>
            <a:xfrm>
              <a:off x="35496" y="1700808"/>
              <a:ext cx="9119183" cy="1783634"/>
              <a:chOff x="11093" y="5811"/>
              <a:chExt cx="9119183" cy="1783634"/>
            </a:xfrm>
          </p:grpSpPr>
          <p:pic>
            <p:nvPicPr>
              <p:cNvPr id="24" name="Picture 2" descr="C:\Users\Admin\Pictures\silu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093" y="5815"/>
                <a:ext cx="1324013" cy="177132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5" name="Picture 2" descr="C:\Users\Admin\Pictures\silu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70990" y="11966"/>
                <a:ext cx="1324013" cy="177132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6" name="Picture 2" descr="C:\Users\Admin\Pictures\silu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708642" y="5811"/>
                <a:ext cx="1324013" cy="177132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7" name="Picture 2" descr="C:\Users\Admin\Pictures\silu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068539" y="11962"/>
                <a:ext cx="1324013" cy="177132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8" name="Picture 2" descr="C:\Users\Admin\Pictures\silu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414324" y="11966"/>
                <a:ext cx="1324013" cy="177132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9" name="Picture 2" descr="C:\Users\Admin\Pictures\silu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806263" y="7227"/>
                <a:ext cx="1324013" cy="177132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0" name="Picture 2" descr="C:\Users\Admin\Pictures\silu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774221" y="18117"/>
                <a:ext cx="1324013" cy="177132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31" name="30 Grupo"/>
            <p:cNvGrpSpPr/>
            <p:nvPr/>
          </p:nvGrpSpPr>
          <p:grpSpPr>
            <a:xfrm>
              <a:off x="35496" y="3429000"/>
              <a:ext cx="9119183" cy="1783634"/>
              <a:chOff x="11093" y="5811"/>
              <a:chExt cx="9119183" cy="1783634"/>
            </a:xfrm>
          </p:grpSpPr>
          <p:pic>
            <p:nvPicPr>
              <p:cNvPr id="32" name="Picture 2" descr="C:\Users\Admin\Pictures\silu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093" y="5815"/>
                <a:ext cx="1324013" cy="177132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3" name="Picture 2" descr="C:\Users\Admin\Pictures\silu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70990" y="11966"/>
                <a:ext cx="1324013" cy="177132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4" name="Picture 2" descr="C:\Users\Admin\Pictures\silu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708642" y="5811"/>
                <a:ext cx="1324013" cy="177132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5" name="Picture 2" descr="C:\Users\Admin\Pictures\silu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068539" y="11962"/>
                <a:ext cx="1324013" cy="177132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6" name="Picture 2" descr="C:\Users\Admin\Pictures\silu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414324" y="11966"/>
                <a:ext cx="1324013" cy="177132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7" name="Picture 2" descr="C:\Users\Admin\Pictures\silu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806263" y="7227"/>
                <a:ext cx="1324013" cy="177132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8" name="Picture 2" descr="C:\Users\Admin\Pictures\silu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774221" y="18117"/>
                <a:ext cx="1324013" cy="177132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39" name="38 Grupo"/>
            <p:cNvGrpSpPr/>
            <p:nvPr/>
          </p:nvGrpSpPr>
          <p:grpSpPr>
            <a:xfrm>
              <a:off x="-10679" y="5157192"/>
              <a:ext cx="9119183" cy="1783634"/>
              <a:chOff x="11093" y="5811"/>
              <a:chExt cx="9119183" cy="1783634"/>
            </a:xfrm>
          </p:grpSpPr>
          <p:pic>
            <p:nvPicPr>
              <p:cNvPr id="40" name="Picture 2" descr="C:\Users\Admin\Pictures\silu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093" y="5815"/>
                <a:ext cx="1324013" cy="177132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1" name="Picture 2" descr="C:\Users\Admin\Pictures\silu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70990" y="11966"/>
                <a:ext cx="1324013" cy="177132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2" name="Picture 2" descr="C:\Users\Admin\Pictures\silu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708642" y="5811"/>
                <a:ext cx="1324013" cy="177132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3" name="Picture 2" descr="C:\Users\Admin\Pictures\silu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068539" y="11962"/>
                <a:ext cx="1324013" cy="177132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4" name="Picture 2" descr="C:\Users\Admin\Pictures\silu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414324" y="11966"/>
                <a:ext cx="1324013" cy="177132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5" name="Picture 2" descr="C:\Users\Admin\Pictures\silu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806263" y="7227"/>
                <a:ext cx="1324013" cy="177132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6" name="Picture 2" descr="C:\Users\Admin\Pictures\silu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lum bright="70000" contrast="-70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774221" y="18117"/>
                <a:ext cx="1324013" cy="177132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pic>
        <p:nvPicPr>
          <p:cNvPr id="47" name="Picture 4"/>
          <p:cNvPicPr>
            <a:picLocks noChangeAspect="1" noChangeArrowheads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2740" y="1920348"/>
            <a:ext cx="1336619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8" name="Picture 2"/>
          <p:cNvPicPr>
            <a:picLocks noChangeAspect="1" noChangeArrowheads="1"/>
          </p:cNvPicPr>
          <p:nvPr/>
        </p:nvPicPr>
        <p:blipFill>
          <a:blip r:embed="rId4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4948" y="1846565"/>
            <a:ext cx="1454958" cy="3027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9 CuadroTexto"/>
          <p:cNvSpPr txBox="1"/>
          <p:nvPr/>
        </p:nvSpPr>
        <p:spPr>
          <a:xfrm>
            <a:off x="467544" y="5086925"/>
            <a:ext cx="83957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SV" sz="3600" dirty="0" smtClean="0">
                <a:solidFill>
                  <a:schemeClr val="accent2">
                    <a:lumMod val="75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Impact" pitchFamily="34" charset="0"/>
              </a:rPr>
              <a:t>PADRÓN ELECTORAL POR CENTRO DE VOTACIÓN</a:t>
            </a:r>
            <a:endParaRPr lang="es-SV" sz="3600" dirty="0">
              <a:solidFill>
                <a:schemeClr val="accent2">
                  <a:lumMod val="75000"/>
                </a:schemeClr>
              </a:solidFill>
              <a:effectLst>
                <a:glow rad="228600">
                  <a:schemeClr val="bg1">
                    <a:alpha val="40000"/>
                  </a:schemeClr>
                </a:glow>
              </a:effectLst>
              <a:latin typeface="Impact" pitchFamily="34" charset="0"/>
            </a:endParaRPr>
          </a:p>
        </p:txBody>
      </p:sp>
      <p:sp>
        <p:nvSpPr>
          <p:cNvPr id="50" name="49 CuadroTexto"/>
          <p:cNvSpPr txBox="1"/>
          <p:nvPr/>
        </p:nvSpPr>
        <p:spPr>
          <a:xfrm>
            <a:off x="539552" y="910461"/>
            <a:ext cx="80648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SV" sz="3200" dirty="0" smtClean="0">
                <a:solidFill>
                  <a:schemeClr val="accent2">
                    <a:lumMod val="75000"/>
                  </a:schemeClr>
                </a:solidFill>
                <a:effectLst>
                  <a:glow rad="228600">
                    <a:schemeClr val="bg1">
                      <a:alpha val="40000"/>
                    </a:schemeClr>
                  </a:glow>
                </a:effectLst>
                <a:latin typeface="Impact" pitchFamily="34" charset="0"/>
              </a:rPr>
              <a:t>SORTEO INFORMÁTICO ALEATORIO DE CIUDADANOS</a:t>
            </a:r>
          </a:p>
        </p:txBody>
      </p:sp>
    </p:spTree>
    <p:extLst>
      <p:ext uri="{BB962C8B-B14F-4D97-AF65-F5344CB8AC3E}">
        <p14:creationId xmlns:p14="http://schemas.microsoft.com/office/powerpoint/2010/main" val="454071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40425"/>
            <a:ext cx="9144000" cy="90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2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104" y="188640"/>
            <a:ext cx="1944624" cy="896112"/>
          </a:xfrm>
          <a:prstGeom prst="rect">
            <a:avLst/>
          </a:prstGeom>
        </p:spPr>
      </p:pic>
      <p:sp>
        <p:nvSpPr>
          <p:cNvPr id="4" name="3 CuadroTexto"/>
          <p:cNvSpPr txBox="1"/>
          <p:nvPr/>
        </p:nvSpPr>
        <p:spPr>
          <a:xfrm>
            <a:off x="5982905" y="44624"/>
            <a:ext cx="319760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SV" sz="2800" b="1" dirty="0">
                <a:solidFill>
                  <a:schemeClr val="accent1">
                    <a:lumMod val="75000"/>
                  </a:schemeClr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+mj-lt"/>
              </a:rPr>
              <a:t>BASE DE CIUDANOS </a:t>
            </a:r>
            <a:endParaRPr lang="es-SV" sz="2800" b="1" dirty="0" smtClean="0">
              <a:solidFill>
                <a:schemeClr val="accent1">
                  <a:lumMod val="75000"/>
                </a:schemeClr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+mj-lt"/>
            </a:endParaRPr>
          </a:p>
          <a:p>
            <a:pPr algn="r"/>
            <a:r>
              <a:rPr lang="es-SV" sz="2800" b="1" dirty="0" smtClean="0">
                <a:solidFill>
                  <a:schemeClr val="accent1">
                    <a:lumMod val="75000"/>
                  </a:schemeClr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+mj-lt"/>
              </a:rPr>
              <a:t>PARA </a:t>
            </a:r>
            <a:r>
              <a:rPr lang="es-SV" sz="2800" b="1" dirty="0">
                <a:solidFill>
                  <a:schemeClr val="accent1">
                    <a:lumMod val="75000"/>
                  </a:schemeClr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+mj-lt"/>
              </a:rPr>
              <a:t>EL SORTEO</a:t>
            </a:r>
          </a:p>
        </p:txBody>
      </p:sp>
      <p:sp>
        <p:nvSpPr>
          <p:cNvPr id="5" name="4 Rectángulo"/>
          <p:cNvSpPr/>
          <p:nvPr/>
        </p:nvSpPr>
        <p:spPr>
          <a:xfrm>
            <a:off x="69924" y="2119472"/>
            <a:ext cx="2088232" cy="1800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SV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Padrón electoral del centro de votación de que se trate</a:t>
            </a:r>
            <a:endParaRPr lang="es-SV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6 Flecha derecha"/>
          <p:cNvSpPr/>
          <p:nvPr/>
        </p:nvSpPr>
        <p:spPr>
          <a:xfrm>
            <a:off x="2225242" y="2191480"/>
            <a:ext cx="1157050" cy="1584176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/>
          </a:p>
        </p:txBody>
      </p:sp>
      <p:sp>
        <p:nvSpPr>
          <p:cNvPr id="8" name="7 CuadroTexto"/>
          <p:cNvSpPr txBox="1"/>
          <p:nvPr/>
        </p:nvSpPr>
        <p:spPr>
          <a:xfrm>
            <a:off x="2246063" y="2789578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SV" b="1" dirty="0" smtClean="0"/>
              <a:t>MENOS</a:t>
            </a:r>
            <a:endParaRPr lang="es-SV" b="1" dirty="0"/>
          </a:p>
        </p:txBody>
      </p:sp>
      <p:sp>
        <p:nvSpPr>
          <p:cNvPr id="9" name="8 Rectángulo redondeado"/>
          <p:cNvSpPr/>
          <p:nvPr/>
        </p:nvSpPr>
        <p:spPr>
          <a:xfrm>
            <a:off x="3454300" y="395942"/>
            <a:ext cx="2160240" cy="653183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SV" b="1" dirty="0" smtClean="0">
                <a:solidFill>
                  <a:srgbClr val="FFFF00"/>
                </a:solidFill>
              </a:rPr>
              <a:t>Afiliados a partidos políticos</a:t>
            </a:r>
            <a:endParaRPr lang="es-SV" b="1" dirty="0">
              <a:solidFill>
                <a:srgbClr val="FFFF00"/>
              </a:solidFill>
            </a:endParaRPr>
          </a:p>
        </p:txBody>
      </p:sp>
      <p:sp>
        <p:nvSpPr>
          <p:cNvPr id="10" name="9 Rectángulo redondeado"/>
          <p:cNvSpPr/>
          <p:nvPr/>
        </p:nvSpPr>
        <p:spPr>
          <a:xfrm>
            <a:off x="3454300" y="1116022"/>
            <a:ext cx="2160240" cy="43874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SV" sz="1600" b="1" dirty="0" smtClean="0"/>
              <a:t>Miembros de JED y JEM</a:t>
            </a:r>
            <a:endParaRPr lang="es-SV" sz="1600" b="1" dirty="0"/>
          </a:p>
        </p:txBody>
      </p:sp>
      <p:sp>
        <p:nvSpPr>
          <p:cNvPr id="11" name="10 Rectángulo redondeado"/>
          <p:cNvSpPr/>
          <p:nvPr/>
        </p:nvSpPr>
        <p:spPr>
          <a:xfrm>
            <a:off x="3454300" y="1600804"/>
            <a:ext cx="2160240" cy="54760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SV" sz="1600" b="1" dirty="0" smtClean="0"/>
              <a:t>Propuestas aceptadas para integrar JRV</a:t>
            </a:r>
            <a:endParaRPr lang="es-SV" sz="1600" b="1" dirty="0"/>
          </a:p>
        </p:txBody>
      </p:sp>
      <p:sp>
        <p:nvSpPr>
          <p:cNvPr id="12" name="11 Flecha derecha"/>
          <p:cNvSpPr/>
          <p:nvPr/>
        </p:nvSpPr>
        <p:spPr>
          <a:xfrm>
            <a:off x="5686548" y="2191480"/>
            <a:ext cx="1157050" cy="1584176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/>
          </a:p>
        </p:txBody>
      </p:sp>
      <p:sp>
        <p:nvSpPr>
          <p:cNvPr id="13" name="12 Rectángulo"/>
          <p:cNvSpPr/>
          <p:nvPr/>
        </p:nvSpPr>
        <p:spPr>
          <a:xfrm>
            <a:off x="6905448" y="2084316"/>
            <a:ext cx="2088232" cy="18002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SV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Padrón electoral del centro de votación - </a:t>
            </a:r>
          </a:p>
          <a:p>
            <a:pPr algn="ctr"/>
            <a:r>
              <a:rPr lang="es-SV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Base para el sorteo</a:t>
            </a:r>
            <a:endParaRPr lang="es-SV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5868144" y="2422584"/>
            <a:ext cx="56778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SV" sz="6000" dirty="0" smtClean="0"/>
              <a:t>=</a:t>
            </a:r>
            <a:endParaRPr lang="es-SV" sz="6000" dirty="0"/>
          </a:p>
        </p:txBody>
      </p:sp>
      <p:sp>
        <p:nvSpPr>
          <p:cNvPr id="16" name="15 Rectángulo redondeado"/>
          <p:cNvSpPr/>
          <p:nvPr/>
        </p:nvSpPr>
        <p:spPr>
          <a:xfrm>
            <a:off x="3419872" y="2199078"/>
            <a:ext cx="2160240" cy="481846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SV" sz="1600" b="1" dirty="0" smtClean="0"/>
              <a:t>Personas de 60 años o más</a:t>
            </a:r>
            <a:endParaRPr lang="es-SV" sz="1600" b="1" dirty="0"/>
          </a:p>
        </p:txBody>
      </p:sp>
      <p:sp>
        <p:nvSpPr>
          <p:cNvPr id="17" name="16 Rectángulo redondeado"/>
          <p:cNvSpPr/>
          <p:nvPr/>
        </p:nvSpPr>
        <p:spPr>
          <a:xfrm>
            <a:off x="3419872" y="2750434"/>
            <a:ext cx="2160240" cy="864096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SV" sz="1600" b="1" dirty="0" smtClean="0"/>
              <a:t>Personas que no hayan votado en últimas 2 elecciones</a:t>
            </a:r>
            <a:endParaRPr lang="es-SV" sz="1600" b="1" dirty="0"/>
          </a:p>
        </p:txBody>
      </p:sp>
      <p:sp>
        <p:nvSpPr>
          <p:cNvPr id="18" name="17 CuadroTexto"/>
          <p:cNvSpPr txBox="1"/>
          <p:nvPr/>
        </p:nvSpPr>
        <p:spPr>
          <a:xfrm>
            <a:off x="259093" y="6135687"/>
            <a:ext cx="8777403" cy="461665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s-SV" sz="2400" b="1" dirty="0" smtClean="0">
                <a:solidFill>
                  <a:schemeClr val="accent1">
                    <a:lumMod val="75000"/>
                  </a:schemeClr>
                </a:solidFill>
              </a:rPr>
              <a:t>EL SORTEO SE EFECTUARÁ A TRAVÉS DE UN SISTEMA INFORMÁTICO</a:t>
            </a:r>
            <a:endParaRPr lang="es-SV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9" name="18 Rectángulo redondeado"/>
          <p:cNvSpPr/>
          <p:nvPr/>
        </p:nvSpPr>
        <p:spPr>
          <a:xfrm>
            <a:off x="3419872" y="3682344"/>
            <a:ext cx="2160240" cy="357542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SV" sz="1600" b="1" dirty="0" smtClean="0"/>
              <a:t>Empleados TSE</a:t>
            </a:r>
            <a:endParaRPr lang="es-SV" sz="1600" b="1" dirty="0"/>
          </a:p>
        </p:txBody>
      </p:sp>
      <p:sp>
        <p:nvSpPr>
          <p:cNvPr id="20" name="19 Rectángulo redondeado"/>
          <p:cNvSpPr/>
          <p:nvPr/>
        </p:nvSpPr>
        <p:spPr>
          <a:xfrm>
            <a:off x="3419872" y="4101008"/>
            <a:ext cx="2160240" cy="848122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SV" sz="1400" b="1" dirty="0" smtClean="0"/>
              <a:t>Personas de alta en la Fuerza Armada, miembros PNC y cuerpos de seguridad municipales</a:t>
            </a:r>
            <a:endParaRPr lang="es-SV" sz="1400" b="1" dirty="0"/>
          </a:p>
        </p:txBody>
      </p:sp>
      <p:sp>
        <p:nvSpPr>
          <p:cNvPr id="21" name="20 Rectángulo redondeado"/>
          <p:cNvSpPr/>
          <p:nvPr/>
        </p:nvSpPr>
        <p:spPr>
          <a:xfrm>
            <a:off x="3419872" y="5024529"/>
            <a:ext cx="2160240" cy="636719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SV" sz="1400" b="1" dirty="0" smtClean="0"/>
              <a:t>Funcionarios de elección popular y candidaturas a dichos cargos</a:t>
            </a:r>
            <a:endParaRPr lang="es-SV" sz="1400" b="1" dirty="0"/>
          </a:p>
        </p:txBody>
      </p:sp>
    </p:spTree>
    <p:extLst>
      <p:ext uri="{BB962C8B-B14F-4D97-AF65-F5344CB8AC3E}">
        <p14:creationId xmlns:p14="http://schemas.microsoft.com/office/powerpoint/2010/main" val="2973816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6516216" y="128826"/>
            <a:ext cx="255449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Tx/>
            </a:pPr>
            <a:r>
              <a:rPr lang="es-SV" sz="4000" b="1" dirty="0" smtClean="0">
                <a:solidFill>
                  <a:schemeClr val="accent1">
                    <a:lumMod val="75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+mj-lt"/>
              </a:rPr>
              <a:t>ESQUEMA</a:t>
            </a:r>
            <a:endParaRPr lang="es-SV" sz="4000" b="1" dirty="0">
              <a:solidFill>
                <a:schemeClr val="accent1">
                  <a:lumMod val="75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+mj-lt"/>
            </a:endParaRPr>
          </a:p>
        </p:txBody>
      </p:sp>
      <p:pic>
        <p:nvPicPr>
          <p:cNvPr id="12" name="11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104" y="188640"/>
            <a:ext cx="1944624" cy="896112"/>
          </a:xfrm>
          <a:prstGeom prst="rect">
            <a:avLst/>
          </a:prstGeom>
        </p:spPr>
      </p:pic>
      <p:sp>
        <p:nvSpPr>
          <p:cNvPr id="3" name="2 Rectángulo redondeado"/>
          <p:cNvSpPr/>
          <p:nvPr/>
        </p:nvSpPr>
        <p:spPr>
          <a:xfrm>
            <a:off x="179512" y="1117410"/>
            <a:ext cx="8856984" cy="688064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SV" b="1" dirty="0" smtClean="0"/>
              <a:t>SORTEAR CIUDADANOS EN TRES LISTAS POR CENTRO DE VOTACIÓN QUE REQUIERA  COMPLEMENTAR JRV </a:t>
            </a:r>
            <a:endParaRPr lang="es-SV" b="1" dirty="0"/>
          </a:p>
        </p:txBody>
      </p:sp>
      <p:sp>
        <p:nvSpPr>
          <p:cNvPr id="4" name="3 CuadroTexto"/>
          <p:cNvSpPr txBox="1"/>
          <p:nvPr/>
        </p:nvSpPr>
        <p:spPr>
          <a:xfrm>
            <a:off x="107504" y="5059050"/>
            <a:ext cx="892899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itchFamily="2" charset="2"/>
              <a:buChar char="§"/>
            </a:pPr>
            <a:r>
              <a:rPr lang="es-SV" dirty="0" smtClean="0"/>
              <a:t>Cada lista contendrá </a:t>
            </a:r>
            <a:r>
              <a:rPr lang="es-SV" b="1" dirty="0" smtClean="0"/>
              <a:t>la misma cantidad de ciudadanos </a:t>
            </a:r>
            <a:r>
              <a:rPr lang="es-SV" dirty="0" smtClean="0"/>
              <a:t>que hicieren falta para complementar las JRV del centro de votación de que se trate.</a:t>
            </a:r>
          </a:p>
          <a:p>
            <a:pPr marL="285750" indent="-285750" algn="just">
              <a:buFont typeface="Wingdings" pitchFamily="2" charset="2"/>
              <a:buChar char="§"/>
            </a:pPr>
            <a:endParaRPr lang="es-SV" dirty="0" smtClean="0"/>
          </a:p>
          <a:p>
            <a:pPr marL="285750" indent="-285750" algn="just">
              <a:buFont typeface="Wingdings" pitchFamily="2" charset="2"/>
              <a:buChar char="§"/>
            </a:pPr>
            <a:r>
              <a:rPr lang="es-SV" dirty="0" smtClean="0"/>
              <a:t>Una de las listas será la utilizada para convocar a los ciudadanos. Las otras </a:t>
            </a:r>
            <a:r>
              <a:rPr lang="es-SV" b="1" dirty="0" smtClean="0"/>
              <a:t>dos</a:t>
            </a:r>
            <a:r>
              <a:rPr lang="es-SV" dirty="0" smtClean="0"/>
              <a:t> </a:t>
            </a:r>
            <a:r>
              <a:rPr lang="es-SV" b="1" dirty="0" smtClean="0"/>
              <a:t>listas serán de reserva </a:t>
            </a:r>
            <a:r>
              <a:rPr lang="es-SV" dirty="0" smtClean="0"/>
              <a:t>para los casos en donde los ciudadanos de la lista de convocatoria inicial no sea posible localizarlos.</a:t>
            </a:r>
            <a:endParaRPr lang="es-SV" dirty="0"/>
          </a:p>
        </p:txBody>
      </p:sp>
      <p:sp>
        <p:nvSpPr>
          <p:cNvPr id="6" name="5 Elipse"/>
          <p:cNvSpPr/>
          <p:nvPr/>
        </p:nvSpPr>
        <p:spPr>
          <a:xfrm>
            <a:off x="179512" y="1938604"/>
            <a:ext cx="8568952" cy="3096344"/>
          </a:xfrm>
          <a:prstGeom prst="ellipse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/>
          </a:p>
        </p:txBody>
      </p:sp>
      <p:sp>
        <p:nvSpPr>
          <p:cNvPr id="14" name="13 Elipse"/>
          <p:cNvSpPr/>
          <p:nvPr/>
        </p:nvSpPr>
        <p:spPr>
          <a:xfrm>
            <a:off x="1331640" y="2312028"/>
            <a:ext cx="2088232" cy="2088232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SV" sz="4800" dirty="0" smtClean="0">
                <a:solidFill>
                  <a:schemeClr val="accent1">
                    <a:lumMod val="75000"/>
                  </a:schemeClr>
                </a:solidFill>
                <a:latin typeface="Impact" pitchFamily="34" charset="0"/>
              </a:rPr>
              <a:t>Lista </a:t>
            </a:r>
          </a:p>
          <a:p>
            <a:pPr algn="ctr"/>
            <a:r>
              <a:rPr lang="es-SV" sz="4800" dirty="0">
                <a:solidFill>
                  <a:schemeClr val="accent1">
                    <a:lumMod val="75000"/>
                  </a:schemeClr>
                </a:solidFill>
                <a:latin typeface="Impact" pitchFamily="34" charset="0"/>
              </a:rPr>
              <a:t>1</a:t>
            </a:r>
          </a:p>
        </p:txBody>
      </p:sp>
      <p:sp>
        <p:nvSpPr>
          <p:cNvPr id="15" name="14 Elipse"/>
          <p:cNvSpPr/>
          <p:nvPr/>
        </p:nvSpPr>
        <p:spPr>
          <a:xfrm>
            <a:off x="3491880" y="2312028"/>
            <a:ext cx="2088232" cy="2088232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SV" sz="4800" dirty="0" smtClean="0">
                <a:solidFill>
                  <a:schemeClr val="accent1">
                    <a:lumMod val="75000"/>
                  </a:schemeClr>
                </a:solidFill>
                <a:latin typeface="Impact" pitchFamily="34" charset="0"/>
              </a:rPr>
              <a:t>Lista </a:t>
            </a:r>
          </a:p>
          <a:p>
            <a:pPr algn="ctr"/>
            <a:r>
              <a:rPr lang="es-SV" sz="4800" dirty="0">
                <a:solidFill>
                  <a:schemeClr val="accent1">
                    <a:lumMod val="75000"/>
                  </a:schemeClr>
                </a:solidFill>
                <a:latin typeface="Impact" pitchFamily="34" charset="0"/>
              </a:rPr>
              <a:t>2</a:t>
            </a:r>
          </a:p>
        </p:txBody>
      </p:sp>
      <p:sp>
        <p:nvSpPr>
          <p:cNvPr id="16" name="15 Elipse"/>
          <p:cNvSpPr/>
          <p:nvPr/>
        </p:nvSpPr>
        <p:spPr>
          <a:xfrm>
            <a:off x="5652120" y="2312028"/>
            <a:ext cx="2088232" cy="2088232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SV" sz="4800" dirty="0" smtClean="0">
                <a:solidFill>
                  <a:schemeClr val="accent1">
                    <a:lumMod val="75000"/>
                  </a:schemeClr>
                </a:solidFill>
                <a:latin typeface="Impact" pitchFamily="34" charset="0"/>
              </a:rPr>
              <a:t>Lista</a:t>
            </a:r>
          </a:p>
          <a:p>
            <a:pPr algn="ctr"/>
            <a:r>
              <a:rPr lang="es-SV" sz="4800" dirty="0">
                <a:solidFill>
                  <a:schemeClr val="accent1">
                    <a:lumMod val="75000"/>
                  </a:schemeClr>
                </a:solidFill>
                <a:latin typeface="Impact" pitchFamily="34" charset="0"/>
              </a:rPr>
              <a:t>3</a:t>
            </a:r>
          </a:p>
        </p:txBody>
      </p:sp>
      <p:sp>
        <p:nvSpPr>
          <p:cNvPr id="17" name="16 CuadroTexto"/>
          <p:cNvSpPr txBox="1"/>
          <p:nvPr/>
        </p:nvSpPr>
        <p:spPr>
          <a:xfrm>
            <a:off x="1870666" y="4009092"/>
            <a:ext cx="5520532" cy="870954"/>
          </a:xfrm>
          <a:prstGeom prst="rect">
            <a:avLst/>
          </a:prstGeom>
          <a:noFill/>
        </p:spPr>
        <p:txBody>
          <a:bodyPr wrap="none" rtlCol="0">
            <a:prstTxWarp prst="textArchDown">
              <a:avLst>
                <a:gd name="adj" fmla="val 20780423"/>
              </a:avLst>
            </a:prstTxWarp>
            <a:spAutoFit/>
          </a:bodyPr>
          <a:lstStyle/>
          <a:p>
            <a:pPr algn="ctr"/>
            <a:r>
              <a:rPr lang="es-SV" dirty="0" smtClean="0"/>
              <a:t>PADRÓN ELECTORAL DEL CENTRO DE VOTACIÓN</a:t>
            </a:r>
            <a:endParaRPr lang="es-SV" dirty="0"/>
          </a:p>
        </p:txBody>
      </p:sp>
    </p:spTree>
    <p:extLst>
      <p:ext uri="{BB962C8B-B14F-4D97-AF65-F5344CB8AC3E}">
        <p14:creationId xmlns:p14="http://schemas.microsoft.com/office/powerpoint/2010/main" val="93884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467544" y="1772816"/>
            <a:ext cx="835292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itchFamily="2" charset="2"/>
              <a:buChar char="§"/>
            </a:pPr>
            <a:r>
              <a:rPr lang="es-SV" sz="2400" dirty="0">
                <a:latin typeface="+mj-lt"/>
              </a:rPr>
              <a:t>Pruebas y verificación de software a </a:t>
            </a:r>
            <a:r>
              <a:rPr lang="es-SV" sz="2400" dirty="0" smtClean="0">
                <a:latin typeface="+mj-lt"/>
              </a:rPr>
              <a:t>utilizar</a:t>
            </a:r>
          </a:p>
          <a:p>
            <a:pPr marL="342900" indent="-342900" algn="just">
              <a:buFont typeface="Wingdings" pitchFamily="2" charset="2"/>
              <a:buChar char="§"/>
            </a:pPr>
            <a:r>
              <a:rPr lang="es-SV" sz="2400" dirty="0" smtClean="0">
                <a:latin typeface="+mj-lt"/>
              </a:rPr>
              <a:t>Reunión con técnicos informáticos de partidos políticos para informar sobre el sistema a utilizar.</a:t>
            </a:r>
            <a:endParaRPr lang="es-SV" sz="2400" dirty="0">
              <a:latin typeface="+mj-lt"/>
            </a:endParaRPr>
          </a:p>
          <a:p>
            <a:pPr marL="342900" indent="-342900" algn="just">
              <a:buFont typeface="Wingdings" pitchFamily="2" charset="2"/>
              <a:buChar char="§"/>
            </a:pPr>
            <a:r>
              <a:rPr lang="es-SV" sz="2400" dirty="0">
                <a:latin typeface="+mj-lt"/>
              </a:rPr>
              <a:t>Facilitar trazabilidad de auditoría del sistema </a:t>
            </a:r>
          </a:p>
          <a:p>
            <a:pPr marL="342900" indent="-342900" algn="just">
              <a:buFont typeface="Wingdings" pitchFamily="2" charset="2"/>
              <a:buChar char="§"/>
            </a:pPr>
            <a:r>
              <a:rPr lang="es-SV" sz="2400" dirty="0" smtClean="0">
                <a:latin typeface="+mj-lt"/>
              </a:rPr>
              <a:t>Selección informática </a:t>
            </a:r>
            <a:r>
              <a:rPr lang="es-SV" sz="2400" dirty="0">
                <a:latin typeface="+mj-lt"/>
              </a:rPr>
              <a:t>de ciudadanos </a:t>
            </a:r>
            <a:r>
              <a:rPr lang="es-SV" sz="2400" dirty="0" smtClean="0">
                <a:latin typeface="+mj-lt"/>
              </a:rPr>
              <a:t>por Centro </a:t>
            </a:r>
            <a:r>
              <a:rPr lang="es-SV" sz="2400" dirty="0">
                <a:latin typeface="+mj-lt"/>
              </a:rPr>
              <a:t>de </a:t>
            </a:r>
            <a:r>
              <a:rPr lang="es-SV" sz="2400" dirty="0" smtClean="0">
                <a:latin typeface="+mj-lt"/>
              </a:rPr>
              <a:t>Votación: </a:t>
            </a:r>
            <a:endParaRPr lang="es-SV" sz="2400" dirty="0">
              <a:latin typeface="+mj-lt"/>
            </a:endParaRPr>
          </a:p>
          <a:p>
            <a:pPr marL="1371600" lvl="2" indent="-457200" algn="just">
              <a:buFont typeface="+mj-lt"/>
              <a:buAutoNum type="alphaLcParenR"/>
            </a:pPr>
            <a:r>
              <a:rPr lang="es-SV" sz="2400" dirty="0">
                <a:latin typeface="+mj-lt"/>
              </a:rPr>
              <a:t>Lista Base Circular Ascendente (números de DUI</a:t>
            </a:r>
            <a:r>
              <a:rPr lang="es-SV" sz="2400" dirty="0" smtClean="0">
                <a:latin typeface="+mj-lt"/>
              </a:rPr>
              <a:t>) por cada centro de votación que requiera sorteo (padrón).</a:t>
            </a:r>
            <a:endParaRPr lang="es-SV" sz="2400" dirty="0">
              <a:latin typeface="+mj-lt"/>
            </a:endParaRPr>
          </a:p>
          <a:p>
            <a:pPr marL="1371600" lvl="2" indent="-457200" algn="just">
              <a:buFont typeface="+mj-lt"/>
              <a:buAutoNum type="alphaLcParenR"/>
            </a:pPr>
            <a:r>
              <a:rPr lang="es-SV" sz="2400" dirty="0">
                <a:latin typeface="+mj-lt"/>
              </a:rPr>
              <a:t>Programa computacional de selección </a:t>
            </a:r>
            <a:r>
              <a:rPr lang="es-SV" sz="2400" dirty="0" smtClean="0">
                <a:latin typeface="+mj-lt"/>
              </a:rPr>
              <a:t>aleatoria.</a:t>
            </a:r>
            <a:endParaRPr lang="es-SV" sz="2400" dirty="0">
              <a:latin typeface="+mj-lt"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3457667" y="332656"/>
            <a:ext cx="565083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Tx/>
            </a:pPr>
            <a:r>
              <a:rPr lang="es-SV" sz="4000" b="1" dirty="0" smtClean="0">
                <a:solidFill>
                  <a:schemeClr val="accent1">
                    <a:lumMod val="75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+mj-lt"/>
              </a:rPr>
              <a:t>SISTEMA INFORMÁTICO</a:t>
            </a:r>
            <a:endParaRPr lang="es-SV" sz="4000" b="1" dirty="0">
              <a:solidFill>
                <a:schemeClr val="accent1">
                  <a:lumMod val="75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+mj-lt"/>
            </a:endParaRPr>
          </a:p>
        </p:txBody>
      </p:sp>
      <p:pic>
        <p:nvPicPr>
          <p:cNvPr id="12" name="11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104" y="188640"/>
            <a:ext cx="1944624" cy="896112"/>
          </a:xfrm>
          <a:prstGeom prst="rect">
            <a:avLst/>
          </a:prstGeom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40425"/>
            <a:ext cx="9144000" cy="90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04721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9759963"/>
              </p:ext>
            </p:extLst>
          </p:nvPr>
        </p:nvGraphicFramePr>
        <p:xfrm>
          <a:off x="323528" y="404908"/>
          <a:ext cx="8358132" cy="4176220"/>
        </p:xfrm>
        <a:graphic>
          <a:graphicData uri="http://schemas.openxmlformats.org/drawingml/2006/table">
            <a:tbl>
              <a:tblPr/>
              <a:tblGrid>
                <a:gridCol w="696511"/>
                <a:gridCol w="696511"/>
                <a:gridCol w="696511"/>
                <a:gridCol w="696511"/>
                <a:gridCol w="696511"/>
                <a:gridCol w="696511"/>
                <a:gridCol w="696511"/>
                <a:gridCol w="696511"/>
                <a:gridCol w="696511"/>
                <a:gridCol w="696511"/>
                <a:gridCol w="696511"/>
                <a:gridCol w="696511"/>
              </a:tblGrid>
              <a:tr h="41762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+mj-lt"/>
                        </a:rPr>
                        <a:t>1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+mj-lt"/>
                        </a:rPr>
                        <a:t>11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SV" sz="16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</a:rPr>
                        <a:t>21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+mj-lt"/>
                        </a:rPr>
                        <a:t>31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+mj-lt"/>
                        </a:rPr>
                        <a:t>41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+mj-lt"/>
                        </a:rPr>
                        <a:t>51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+mj-lt"/>
                        </a:rPr>
                        <a:t>61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+mj-lt"/>
                        </a:rPr>
                        <a:t>71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+mj-lt"/>
                        </a:rPr>
                        <a:t>81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+mj-lt"/>
                        </a:rPr>
                        <a:t>91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+mj-lt"/>
                        </a:rPr>
                        <a:t>101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 smtClean="0">
                          <a:effectLst/>
                          <a:latin typeface="+mj-lt"/>
                        </a:rPr>
                        <a:t>111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1762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+mj-lt"/>
                        </a:rPr>
                        <a:t>2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SV" sz="16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</a:rPr>
                        <a:t>12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+mj-lt"/>
                        </a:rPr>
                        <a:t>22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+mj-lt"/>
                        </a:rPr>
                        <a:t>32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+mj-lt"/>
                        </a:rPr>
                        <a:t>42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+mj-lt"/>
                        </a:rPr>
                        <a:t>52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+mj-lt"/>
                        </a:rPr>
                        <a:t>62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+mj-lt"/>
                        </a:rPr>
                        <a:t>72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+mj-lt"/>
                        </a:rPr>
                        <a:t>82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+mj-lt"/>
                        </a:rPr>
                        <a:t>92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+mj-lt"/>
                        </a:rPr>
                        <a:t>102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 smtClean="0">
                          <a:effectLst/>
                          <a:latin typeface="+mj-lt"/>
                        </a:rPr>
                        <a:t>112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1762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+mj-lt"/>
                        </a:rPr>
                        <a:t>3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 smtClean="0">
                          <a:effectLst/>
                          <a:latin typeface="+mj-lt"/>
                        </a:rPr>
                        <a:t>13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+mj-lt"/>
                        </a:rPr>
                        <a:t>23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+mj-lt"/>
                        </a:rPr>
                        <a:t>33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+mj-lt"/>
                        </a:rPr>
                        <a:t>43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+mj-lt"/>
                        </a:rPr>
                        <a:t>53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B8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SV" sz="16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</a:rPr>
                        <a:t>63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+mj-lt"/>
                        </a:rPr>
                        <a:t>73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+mj-lt"/>
                        </a:rPr>
                        <a:t>83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+mj-lt"/>
                        </a:rPr>
                        <a:t>93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+mj-lt"/>
                        </a:rPr>
                        <a:t>103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SV" sz="16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</a:rPr>
                        <a:t>113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1762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+mj-lt"/>
                        </a:rPr>
                        <a:t>4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+mj-lt"/>
                        </a:rPr>
                        <a:t>14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+mj-lt"/>
                        </a:rPr>
                        <a:t>24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+mj-lt"/>
                        </a:rPr>
                        <a:t>34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+mj-lt"/>
                        </a:rPr>
                        <a:t>44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+mj-lt"/>
                        </a:rPr>
                        <a:t>54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+mj-lt"/>
                        </a:rPr>
                        <a:t>64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SV" sz="16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</a:rPr>
                        <a:t>74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+mj-lt"/>
                        </a:rPr>
                        <a:t>84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+mj-lt"/>
                        </a:rPr>
                        <a:t>94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+mj-lt"/>
                        </a:rPr>
                        <a:t>104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 smtClean="0">
                          <a:effectLst/>
                          <a:latin typeface="+mj-lt"/>
                        </a:rPr>
                        <a:t>114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1762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+mj-lt"/>
                        </a:rPr>
                        <a:t>5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B8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+mj-lt"/>
                        </a:rPr>
                        <a:t>15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+mj-lt"/>
                        </a:rPr>
                        <a:t>25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 smtClean="0">
                          <a:effectLst/>
                          <a:latin typeface="+mj-lt"/>
                        </a:rPr>
                        <a:t>35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B8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SV" sz="16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</a:rPr>
                        <a:t>45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+mj-lt"/>
                        </a:rPr>
                        <a:t>55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+mj-lt"/>
                        </a:rPr>
                        <a:t>65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+mj-lt"/>
                        </a:rPr>
                        <a:t>75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+mj-lt"/>
                        </a:rPr>
                        <a:t>85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B8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+mj-lt"/>
                        </a:rPr>
                        <a:t>95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B8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+mj-lt"/>
                        </a:rPr>
                        <a:t>105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 smtClean="0">
                          <a:effectLst/>
                          <a:latin typeface="+mj-lt"/>
                        </a:rPr>
                        <a:t>115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1762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+mj-lt"/>
                        </a:rPr>
                        <a:t>6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+mj-lt"/>
                        </a:rPr>
                        <a:t>16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+mj-lt"/>
                        </a:rPr>
                        <a:t>26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+mj-lt"/>
                        </a:rPr>
                        <a:t>36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+mj-lt"/>
                        </a:rPr>
                        <a:t>46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+mj-lt"/>
                        </a:rPr>
                        <a:t>56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+mj-lt"/>
                        </a:rPr>
                        <a:t>66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+mj-lt"/>
                        </a:rPr>
                        <a:t>76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+mj-lt"/>
                        </a:rPr>
                        <a:t>86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+mj-lt"/>
                        </a:rPr>
                        <a:t>96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+mj-lt"/>
                        </a:rPr>
                        <a:t>106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 smtClean="0">
                          <a:effectLst/>
                          <a:latin typeface="+mj-lt"/>
                        </a:rPr>
                        <a:t>116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41762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+mj-lt"/>
                        </a:rPr>
                        <a:t>7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+mj-lt"/>
                        </a:rPr>
                        <a:t>17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+mj-lt"/>
                        </a:rPr>
                        <a:t>27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+mj-lt"/>
                        </a:rPr>
                        <a:t>37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B8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+mj-lt"/>
                        </a:rPr>
                        <a:t>47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B8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+mj-lt"/>
                        </a:rPr>
                        <a:t>57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+mj-lt"/>
                        </a:rPr>
                        <a:t>67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+mj-lt"/>
                        </a:rPr>
                        <a:t>77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+mj-lt"/>
                        </a:rPr>
                        <a:t>87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B8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+mj-lt"/>
                        </a:rPr>
                        <a:t>97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+mj-lt"/>
                        </a:rPr>
                        <a:t>107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 smtClean="0">
                          <a:effectLst/>
                          <a:latin typeface="+mj-lt"/>
                        </a:rPr>
                        <a:t>117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1762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SV" sz="16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</a:rPr>
                        <a:t>8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+mj-lt"/>
                        </a:rPr>
                        <a:t>18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B8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+mj-lt"/>
                        </a:rPr>
                        <a:t>28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SV" sz="16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</a:rPr>
                        <a:t>38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SV" sz="16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</a:rPr>
                        <a:t>48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+mj-lt"/>
                        </a:rPr>
                        <a:t>58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+mj-lt"/>
                        </a:rPr>
                        <a:t>68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+mj-lt"/>
                        </a:rPr>
                        <a:t>78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SV" sz="16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</a:rPr>
                        <a:t>88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+mj-lt"/>
                        </a:rPr>
                        <a:t>98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+mj-lt"/>
                        </a:rPr>
                        <a:t>108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5B8E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 smtClean="0">
                          <a:effectLst/>
                          <a:latin typeface="+mj-lt"/>
                        </a:rPr>
                        <a:t>118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41762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+mj-lt"/>
                        </a:rPr>
                        <a:t>9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+mj-lt"/>
                        </a:rPr>
                        <a:t>19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+mj-lt"/>
                        </a:rPr>
                        <a:t>29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+mj-lt"/>
                        </a:rPr>
                        <a:t>39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+mj-lt"/>
                        </a:rPr>
                        <a:t>49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+mj-lt"/>
                        </a:rPr>
                        <a:t>59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+mj-lt"/>
                        </a:rPr>
                        <a:t>69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+mj-lt"/>
                        </a:rPr>
                        <a:t>79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+mj-lt"/>
                        </a:rPr>
                        <a:t>89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+mj-lt"/>
                        </a:rPr>
                        <a:t>99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+mj-lt"/>
                        </a:rPr>
                        <a:t>109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1762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+mj-lt"/>
                        </a:rPr>
                        <a:t>10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 smtClean="0">
                          <a:effectLst/>
                          <a:latin typeface="+mj-lt"/>
                        </a:rPr>
                        <a:t>20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+mj-lt"/>
                        </a:rPr>
                        <a:t>30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+mj-lt"/>
                        </a:rPr>
                        <a:t>40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+mj-lt"/>
                        </a:rPr>
                        <a:t>50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+mj-lt"/>
                        </a:rPr>
                        <a:t>60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+mj-lt"/>
                        </a:rPr>
                        <a:t>70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+mj-lt"/>
                        </a:rPr>
                        <a:t>80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+mj-lt"/>
                        </a:rPr>
                        <a:t>90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SV" sz="16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</a:rPr>
                        <a:t>100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r>
                        <a:rPr lang="es-ES" sz="1600" u="none" strike="noStrike" dirty="0">
                          <a:effectLst/>
                          <a:latin typeface="+mj-lt"/>
                        </a:rPr>
                        <a:t>110</a:t>
                      </a:r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nstantia"/>
                        </a:defRPr>
                      </a:lvl9pPr>
                    </a:lstStyle>
                    <a:p>
                      <a:pPr algn="ctr" fontAlgn="b"/>
                      <a:endParaRPr lang="es-ES" sz="16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1 CuadroTexto"/>
          <p:cNvSpPr txBox="1"/>
          <p:nvPr/>
        </p:nvSpPr>
        <p:spPr>
          <a:xfrm>
            <a:off x="297581" y="35332"/>
            <a:ext cx="7414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SV" b="1" dirty="0" smtClean="0"/>
              <a:t>ILUSTRACIÓN: caso en que a un centro de votación le faltaren 10 ciudadanos</a:t>
            </a:r>
            <a:endParaRPr lang="es-SV" b="1" dirty="0"/>
          </a:p>
        </p:txBody>
      </p:sp>
      <p:sp>
        <p:nvSpPr>
          <p:cNvPr id="3" name="2 CuadroTexto"/>
          <p:cNvSpPr txBox="1"/>
          <p:nvPr/>
        </p:nvSpPr>
        <p:spPr>
          <a:xfrm>
            <a:off x="35496" y="4727609"/>
            <a:ext cx="8928992" cy="1869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itchFamily="2" charset="2"/>
              <a:buChar char="§"/>
            </a:pPr>
            <a:r>
              <a:rPr lang="es-SV" sz="1650" dirty="0" smtClean="0"/>
              <a:t>Cada número de la tabla sería un </a:t>
            </a:r>
            <a:r>
              <a:rPr lang="es-SV" sz="1650" b="1" dirty="0" smtClean="0"/>
              <a:t>número de DUI de un ciudadano</a:t>
            </a:r>
          </a:p>
          <a:p>
            <a:pPr marL="285750" indent="-285750" algn="just">
              <a:buFont typeface="Wingdings" pitchFamily="2" charset="2"/>
              <a:buChar char="§"/>
            </a:pPr>
            <a:r>
              <a:rPr lang="es-SV" sz="1650" dirty="0" smtClean="0"/>
              <a:t>En la tabla aparecerían todos los DUI de los ciudadanos inscritos en el </a:t>
            </a:r>
            <a:r>
              <a:rPr lang="es-SV" sz="1650" b="1" dirty="0" smtClean="0"/>
              <a:t>padrón electoral del centro de votación</a:t>
            </a:r>
            <a:r>
              <a:rPr lang="es-SV" sz="1650" dirty="0" smtClean="0"/>
              <a:t> que no tengan afiliación partidaria</a:t>
            </a:r>
            <a:r>
              <a:rPr lang="es-SV" sz="1650" dirty="0"/>
              <a:t> </a:t>
            </a:r>
            <a:r>
              <a:rPr lang="es-SV" sz="1650" dirty="0" smtClean="0"/>
              <a:t>ni sean excluidos por los criterios establecidos.</a:t>
            </a:r>
          </a:p>
          <a:p>
            <a:pPr marL="285750" indent="-285750" algn="just">
              <a:buFont typeface="Wingdings" pitchFamily="2" charset="2"/>
              <a:buChar char="§"/>
            </a:pPr>
            <a:r>
              <a:rPr lang="es-SV" sz="1650" dirty="0" smtClean="0"/>
              <a:t>Los distintos colores ilustran secuencias aleatorias de </a:t>
            </a:r>
            <a:r>
              <a:rPr lang="es-SV" sz="1650" b="1" dirty="0" smtClean="0"/>
              <a:t>tres listas </a:t>
            </a:r>
            <a:r>
              <a:rPr lang="es-SV" sz="1650" dirty="0" smtClean="0"/>
              <a:t>resultantes del sorteo informático, de las cuales se tomaría una primera lista, para convocar a los ciudadanos sorteados y sucesivamente, a los </a:t>
            </a:r>
            <a:r>
              <a:rPr lang="es-SV" sz="1650" b="1" dirty="0" smtClean="0"/>
              <a:t>ciudadanos de las listas de reserva a quienes se acudiría en defecto de los primeros</a:t>
            </a:r>
            <a:r>
              <a:rPr lang="es-SV" sz="1650" dirty="0"/>
              <a:t> </a:t>
            </a:r>
            <a:r>
              <a:rPr lang="es-SV" sz="1650" dirty="0" smtClean="0"/>
              <a:t>hasta agotar las última lista.</a:t>
            </a:r>
            <a:endParaRPr lang="es-SV" sz="1650" dirty="0"/>
          </a:p>
        </p:txBody>
      </p:sp>
    </p:spTree>
    <p:extLst>
      <p:ext uri="{BB962C8B-B14F-4D97-AF65-F5344CB8AC3E}">
        <p14:creationId xmlns:p14="http://schemas.microsoft.com/office/powerpoint/2010/main" val="2604721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40425"/>
            <a:ext cx="9144000" cy="90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5 Conector recto de flecha"/>
          <p:cNvCxnSpPr/>
          <p:nvPr/>
        </p:nvCxnSpPr>
        <p:spPr>
          <a:xfrm>
            <a:off x="1612608" y="2672916"/>
            <a:ext cx="43204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11 Rombo"/>
          <p:cNvSpPr/>
          <p:nvPr/>
        </p:nvSpPr>
        <p:spPr>
          <a:xfrm>
            <a:off x="3700840" y="1992187"/>
            <a:ext cx="1538134" cy="1364805"/>
          </a:xfrm>
          <a:prstGeom prst="diamond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 sz="1100" dirty="0">
              <a:solidFill>
                <a:schemeClr val="tx1"/>
              </a:solidFill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244456" y="1844824"/>
            <a:ext cx="1584176" cy="165618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SV" b="1" dirty="0" smtClean="0">
                <a:solidFill>
                  <a:schemeClr val="tx1"/>
                </a:solidFill>
              </a:rPr>
              <a:t>Ciudadanos seleccionados por sorteo</a:t>
            </a:r>
            <a:endParaRPr lang="es-SV" b="1" dirty="0">
              <a:solidFill>
                <a:schemeClr val="tx1"/>
              </a:solidFill>
            </a:endParaRPr>
          </a:p>
        </p:txBody>
      </p:sp>
      <p:sp>
        <p:nvSpPr>
          <p:cNvPr id="16" name="15 Rectángulo"/>
          <p:cNvSpPr/>
          <p:nvPr/>
        </p:nvSpPr>
        <p:spPr>
          <a:xfrm>
            <a:off x="2044656" y="1988840"/>
            <a:ext cx="1512168" cy="1368152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SV" sz="1600" dirty="0" smtClean="0">
                <a:solidFill>
                  <a:schemeClr val="tx1"/>
                </a:solidFill>
              </a:rPr>
              <a:t>Verificación de cumplimiento de requisitos</a:t>
            </a:r>
          </a:p>
        </p:txBody>
      </p:sp>
      <p:sp>
        <p:nvSpPr>
          <p:cNvPr id="21" name="20 Rectángulo"/>
          <p:cNvSpPr/>
          <p:nvPr/>
        </p:nvSpPr>
        <p:spPr>
          <a:xfrm>
            <a:off x="5450804" y="2269333"/>
            <a:ext cx="1080120" cy="788741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SV" sz="1600" dirty="0" smtClean="0">
                <a:solidFill>
                  <a:schemeClr val="tx1"/>
                </a:solidFill>
              </a:rPr>
              <a:t>Convocar</a:t>
            </a:r>
            <a:endParaRPr lang="es-SV" sz="1600" dirty="0">
              <a:solidFill>
                <a:schemeClr val="tx1"/>
              </a:solidFill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3965801" y="2334299"/>
            <a:ext cx="10953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SV" sz="1600" dirty="0" smtClean="0"/>
              <a:t>¿Cumple </a:t>
            </a:r>
          </a:p>
          <a:p>
            <a:r>
              <a:rPr lang="es-SV" sz="1600" dirty="0" smtClean="0"/>
              <a:t>requisitos?</a:t>
            </a:r>
            <a:endParaRPr lang="es-SV" sz="1600" dirty="0"/>
          </a:p>
        </p:txBody>
      </p:sp>
      <p:cxnSp>
        <p:nvCxnSpPr>
          <p:cNvPr id="25" name="24 Conector recto de flecha"/>
          <p:cNvCxnSpPr>
            <a:stCxn id="16" idx="3"/>
            <a:endCxn id="12" idx="1"/>
          </p:cNvCxnSpPr>
          <p:nvPr/>
        </p:nvCxnSpPr>
        <p:spPr>
          <a:xfrm>
            <a:off x="3556824" y="2672916"/>
            <a:ext cx="144016" cy="167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26 Conector recto de flecha"/>
          <p:cNvCxnSpPr>
            <a:stCxn id="12" idx="3"/>
            <a:endCxn id="21" idx="1"/>
          </p:cNvCxnSpPr>
          <p:nvPr/>
        </p:nvCxnSpPr>
        <p:spPr>
          <a:xfrm flipV="1">
            <a:off x="5238974" y="2663704"/>
            <a:ext cx="211830" cy="1088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27 Rectángulo"/>
          <p:cNvSpPr/>
          <p:nvPr/>
        </p:nvSpPr>
        <p:spPr>
          <a:xfrm>
            <a:off x="244456" y="4077072"/>
            <a:ext cx="1584176" cy="10081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SV" sz="1600" dirty="0" smtClean="0">
                <a:solidFill>
                  <a:schemeClr val="tx1"/>
                </a:solidFill>
              </a:rPr>
              <a:t>Ciudadanos seleccionados por sorteo en reserva</a:t>
            </a:r>
            <a:endParaRPr lang="es-SV" sz="1600" dirty="0">
              <a:solidFill>
                <a:schemeClr val="tx1"/>
              </a:solidFill>
            </a:endParaRPr>
          </a:p>
        </p:txBody>
      </p:sp>
      <p:cxnSp>
        <p:nvCxnSpPr>
          <p:cNvPr id="34" name="33 Conector recto de flecha"/>
          <p:cNvCxnSpPr>
            <a:stCxn id="12" idx="2"/>
            <a:endCxn id="35" idx="0"/>
          </p:cNvCxnSpPr>
          <p:nvPr/>
        </p:nvCxnSpPr>
        <p:spPr>
          <a:xfrm flipH="1">
            <a:off x="4456924" y="3356992"/>
            <a:ext cx="12983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34 Rectángulo"/>
          <p:cNvSpPr/>
          <p:nvPr/>
        </p:nvSpPr>
        <p:spPr>
          <a:xfrm>
            <a:off x="3916864" y="4149080"/>
            <a:ext cx="1080120" cy="788741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SV" sz="1600" dirty="0" smtClean="0">
                <a:solidFill>
                  <a:schemeClr val="tx1"/>
                </a:solidFill>
              </a:rPr>
              <a:t>Rechazar</a:t>
            </a:r>
            <a:endParaRPr lang="es-SV" sz="1600" dirty="0">
              <a:solidFill>
                <a:schemeClr val="tx1"/>
              </a:solidFill>
            </a:endParaRPr>
          </a:p>
        </p:txBody>
      </p:sp>
      <p:sp>
        <p:nvSpPr>
          <p:cNvPr id="37" name="36 Rectángulo"/>
          <p:cNvSpPr/>
          <p:nvPr/>
        </p:nvSpPr>
        <p:spPr>
          <a:xfrm>
            <a:off x="2332688" y="4149079"/>
            <a:ext cx="1080120" cy="788741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SV" sz="1600" dirty="0" smtClean="0">
                <a:solidFill>
                  <a:schemeClr val="tx1"/>
                </a:solidFill>
              </a:rPr>
              <a:t>Sustituir</a:t>
            </a:r>
            <a:endParaRPr lang="es-SV" sz="1600" dirty="0">
              <a:solidFill>
                <a:schemeClr val="tx1"/>
              </a:solidFill>
            </a:endParaRPr>
          </a:p>
        </p:txBody>
      </p:sp>
      <p:cxnSp>
        <p:nvCxnSpPr>
          <p:cNvPr id="39" name="38 Conector recto de flecha"/>
          <p:cNvCxnSpPr>
            <a:stCxn id="35" idx="1"/>
            <a:endCxn id="37" idx="3"/>
          </p:cNvCxnSpPr>
          <p:nvPr/>
        </p:nvCxnSpPr>
        <p:spPr>
          <a:xfrm flipH="1" flipV="1">
            <a:off x="3412808" y="4543450"/>
            <a:ext cx="504056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39 Conector recto de flecha"/>
          <p:cNvCxnSpPr/>
          <p:nvPr/>
        </p:nvCxnSpPr>
        <p:spPr>
          <a:xfrm flipH="1" flipV="1">
            <a:off x="1828632" y="4543448"/>
            <a:ext cx="504056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41 Conector recto de flecha"/>
          <p:cNvCxnSpPr>
            <a:stCxn id="28" idx="0"/>
            <a:endCxn id="15" idx="2"/>
          </p:cNvCxnSpPr>
          <p:nvPr/>
        </p:nvCxnSpPr>
        <p:spPr>
          <a:xfrm flipV="1">
            <a:off x="1036544" y="3501008"/>
            <a:ext cx="0" cy="576064"/>
          </a:xfrm>
          <a:prstGeom prst="straightConnector1">
            <a:avLst/>
          </a:prstGeom>
          <a:ln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42 CuadroTexto"/>
          <p:cNvSpPr txBox="1"/>
          <p:nvPr/>
        </p:nvSpPr>
        <p:spPr>
          <a:xfrm>
            <a:off x="4420920" y="3527430"/>
            <a:ext cx="36901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SV" sz="1100" dirty="0" smtClean="0"/>
              <a:t>NO</a:t>
            </a:r>
            <a:endParaRPr lang="es-SV" sz="1100" dirty="0"/>
          </a:p>
        </p:txBody>
      </p:sp>
      <p:sp>
        <p:nvSpPr>
          <p:cNvPr id="44" name="43 CuadroTexto"/>
          <p:cNvSpPr txBox="1"/>
          <p:nvPr/>
        </p:nvSpPr>
        <p:spPr>
          <a:xfrm>
            <a:off x="5132028" y="2348880"/>
            <a:ext cx="2840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SV" sz="1100" dirty="0" smtClean="0"/>
              <a:t>SI</a:t>
            </a:r>
            <a:endParaRPr lang="es-SV" sz="1100" dirty="0"/>
          </a:p>
        </p:txBody>
      </p:sp>
      <p:sp>
        <p:nvSpPr>
          <p:cNvPr id="45" name="44 Rombo"/>
          <p:cNvSpPr/>
          <p:nvPr/>
        </p:nvSpPr>
        <p:spPr>
          <a:xfrm>
            <a:off x="6707598" y="1944283"/>
            <a:ext cx="1538134" cy="1364805"/>
          </a:xfrm>
          <a:prstGeom prst="diamond">
            <a:avLst/>
          </a:prstGeom>
          <a:noFill/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 sz="1100" dirty="0">
              <a:solidFill>
                <a:schemeClr val="tx1"/>
              </a:solidFill>
            </a:endParaRPr>
          </a:p>
        </p:txBody>
      </p:sp>
      <p:sp>
        <p:nvSpPr>
          <p:cNvPr id="46" name="45 CuadroTexto"/>
          <p:cNvSpPr txBox="1"/>
          <p:nvPr/>
        </p:nvSpPr>
        <p:spPr>
          <a:xfrm>
            <a:off x="6923622" y="2237963"/>
            <a:ext cx="115089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SV" sz="1600" dirty="0" smtClean="0"/>
              <a:t>¿Responde </a:t>
            </a:r>
          </a:p>
          <a:p>
            <a:pPr algn="ctr"/>
            <a:r>
              <a:rPr lang="es-SV" sz="1600" dirty="0" smtClean="0"/>
              <a:t>y es </a:t>
            </a:r>
          </a:p>
          <a:p>
            <a:pPr algn="ctr"/>
            <a:r>
              <a:rPr lang="es-SV" sz="1600" dirty="0" smtClean="0"/>
              <a:t>ubicable?</a:t>
            </a:r>
            <a:endParaRPr lang="es-SV" sz="1600" dirty="0"/>
          </a:p>
        </p:txBody>
      </p:sp>
      <p:cxnSp>
        <p:nvCxnSpPr>
          <p:cNvPr id="47" name="46 Conector recto de flecha"/>
          <p:cNvCxnSpPr/>
          <p:nvPr/>
        </p:nvCxnSpPr>
        <p:spPr>
          <a:xfrm flipV="1">
            <a:off x="6513346" y="2626026"/>
            <a:ext cx="211830" cy="1088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48 Conector recto"/>
          <p:cNvCxnSpPr>
            <a:stCxn id="45" idx="2"/>
          </p:cNvCxnSpPr>
          <p:nvPr/>
        </p:nvCxnSpPr>
        <p:spPr>
          <a:xfrm>
            <a:off x="7476665" y="3309088"/>
            <a:ext cx="0" cy="12343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53 Conector recto de flecha"/>
          <p:cNvCxnSpPr>
            <a:endCxn id="35" idx="3"/>
          </p:cNvCxnSpPr>
          <p:nvPr/>
        </p:nvCxnSpPr>
        <p:spPr>
          <a:xfrm flipH="1">
            <a:off x="4996984" y="4543451"/>
            <a:ext cx="247968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54 CuadroTexto"/>
          <p:cNvSpPr txBox="1"/>
          <p:nvPr/>
        </p:nvSpPr>
        <p:spPr>
          <a:xfrm>
            <a:off x="7107653" y="3736903"/>
            <a:ext cx="36901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SV" sz="1100" dirty="0" smtClean="0"/>
              <a:t>NO</a:t>
            </a:r>
            <a:endParaRPr lang="es-SV" sz="1100" dirty="0"/>
          </a:p>
        </p:txBody>
      </p:sp>
      <p:cxnSp>
        <p:nvCxnSpPr>
          <p:cNvPr id="56" name="55 Conector recto de flecha"/>
          <p:cNvCxnSpPr/>
          <p:nvPr/>
        </p:nvCxnSpPr>
        <p:spPr>
          <a:xfrm flipV="1">
            <a:off x="8244036" y="2619334"/>
            <a:ext cx="211830" cy="1088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56 CuadroTexto"/>
          <p:cNvSpPr txBox="1"/>
          <p:nvPr/>
        </p:nvSpPr>
        <p:spPr>
          <a:xfrm>
            <a:off x="8147976" y="2359766"/>
            <a:ext cx="2840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SV" sz="1100" dirty="0" smtClean="0"/>
              <a:t>SI</a:t>
            </a:r>
            <a:endParaRPr lang="es-SV" sz="1100" dirty="0"/>
          </a:p>
        </p:txBody>
      </p:sp>
      <p:sp>
        <p:nvSpPr>
          <p:cNvPr id="60" name="59 Rectángulo"/>
          <p:cNvSpPr/>
          <p:nvPr/>
        </p:nvSpPr>
        <p:spPr>
          <a:xfrm rot="16200000">
            <a:off x="6948264" y="2348880"/>
            <a:ext cx="3600400" cy="576064"/>
          </a:xfrm>
          <a:prstGeom prst="rect">
            <a:avLst/>
          </a:prstGeom>
          <a:solidFill>
            <a:schemeClr val="bg1"/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SV" dirty="0" smtClean="0"/>
              <a:t>capacitación</a:t>
            </a:r>
            <a:endParaRPr lang="es-SV" dirty="0"/>
          </a:p>
        </p:txBody>
      </p:sp>
      <p:sp>
        <p:nvSpPr>
          <p:cNvPr id="61" name="60 CuadroTexto"/>
          <p:cNvSpPr txBox="1"/>
          <p:nvPr/>
        </p:nvSpPr>
        <p:spPr>
          <a:xfrm>
            <a:off x="8534689" y="1090936"/>
            <a:ext cx="440313" cy="3130152"/>
          </a:xfrm>
          <a:prstGeom prst="rect">
            <a:avLst/>
          </a:prstGeom>
          <a:noFill/>
        </p:spPr>
        <p:txBody>
          <a:bodyPr vert="wordArtVert" wrap="none" rtlCol="0">
            <a:spAutoFit/>
          </a:bodyPr>
          <a:lstStyle/>
          <a:p>
            <a:r>
              <a:rPr lang="es-SV" sz="1400" dirty="0" smtClean="0"/>
              <a:t>CAPACITACIÓN</a:t>
            </a:r>
            <a:endParaRPr lang="es-SV" sz="1400" dirty="0"/>
          </a:p>
        </p:txBody>
      </p:sp>
      <p:sp>
        <p:nvSpPr>
          <p:cNvPr id="62" name="61 CuadroTexto"/>
          <p:cNvSpPr txBox="1"/>
          <p:nvPr/>
        </p:nvSpPr>
        <p:spPr>
          <a:xfrm>
            <a:off x="3419872" y="200834"/>
            <a:ext cx="21912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SV" sz="4000" b="1" dirty="0" smtClean="0">
                <a:solidFill>
                  <a:schemeClr val="accent1">
                    <a:lumMod val="75000"/>
                  </a:schemeClr>
                </a:solidFill>
              </a:rPr>
              <a:t>PROCESO</a:t>
            </a:r>
            <a:endParaRPr lang="es-SV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3" name="62 Rectángulo"/>
          <p:cNvSpPr/>
          <p:nvPr/>
        </p:nvSpPr>
        <p:spPr>
          <a:xfrm>
            <a:off x="3851920" y="1393031"/>
            <a:ext cx="132228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SV" sz="1400" b="1" dirty="0">
                <a:solidFill>
                  <a:schemeClr val="accent1">
                    <a:lumMod val="75000"/>
                  </a:schemeClr>
                </a:solidFill>
              </a:rPr>
              <a:t>(20-27/nov/17)</a:t>
            </a:r>
          </a:p>
        </p:txBody>
      </p:sp>
      <p:sp>
        <p:nvSpPr>
          <p:cNvPr id="64" name="63 Rectángulo"/>
          <p:cNvSpPr/>
          <p:nvPr/>
        </p:nvSpPr>
        <p:spPr>
          <a:xfrm>
            <a:off x="6092431" y="1362540"/>
            <a:ext cx="162365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SV" sz="1400" b="1" dirty="0">
                <a:solidFill>
                  <a:schemeClr val="accent1">
                    <a:lumMod val="75000"/>
                  </a:schemeClr>
                </a:solidFill>
              </a:rPr>
              <a:t>(</a:t>
            </a:r>
            <a:r>
              <a:rPr lang="es-SV" sz="1400" b="1" dirty="0" smtClean="0">
                <a:solidFill>
                  <a:schemeClr val="accent1">
                    <a:lumMod val="75000"/>
                  </a:schemeClr>
                </a:solidFill>
              </a:rPr>
              <a:t>21/nov-22/dic/17</a:t>
            </a:r>
            <a:r>
              <a:rPr lang="es-SV" sz="1400" b="1" dirty="0">
                <a:solidFill>
                  <a:schemeClr val="accent1">
                    <a:lumMod val="75000"/>
                  </a:schemeClr>
                </a:solidFill>
              </a:rPr>
              <a:t>)</a:t>
            </a:r>
          </a:p>
        </p:txBody>
      </p:sp>
      <p:sp>
        <p:nvSpPr>
          <p:cNvPr id="65" name="64 Rectángulo"/>
          <p:cNvSpPr/>
          <p:nvPr/>
        </p:nvSpPr>
        <p:spPr>
          <a:xfrm>
            <a:off x="7678723" y="332656"/>
            <a:ext cx="151721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SV" sz="1400" b="1" dirty="0" smtClean="0">
                <a:solidFill>
                  <a:schemeClr val="accent1">
                    <a:lumMod val="75000"/>
                  </a:schemeClr>
                </a:solidFill>
              </a:rPr>
              <a:t>(6/ene-2/mar/18)</a:t>
            </a:r>
            <a:endParaRPr lang="es-SV" sz="1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240635" y="6043060"/>
            <a:ext cx="87958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SV" sz="2000" b="1" dirty="0" smtClean="0">
                <a:solidFill>
                  <a:schemeClr val="bg1"/>
                </a:solidFill>
              </a:rPr>
              <a:t>El requisito de no afiliación partidaria se verificará contrastando a los ciudadanos sorteados contra los listados de afiliados de todos los partidos políticos</a:t>
            </a:r>
            <a:endParaRPr lang="es-SV" sz="2000" b="1" dirty="0">
              <a:solidFill>
                <a:schemeClr val="bg1"/>
              </a:solidFill>
            </a:endParaRPr>
          </a:p>
        </p:txBody>
      </p:sp>
      <p:pic>
        <p:nvPicPr>
          <p:cNvPr id="36" name="35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104" y="188640"/>
            <a:ext cx="1944624" cy="896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4721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"/>
                            </p:stCondLst>
                            <p:childTnLst>
                              <p:par>
                                <p:cTn id="9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00"/>
                            </p:stCondLst>
                            <p:childTnLst>
                              <p:par>
                                <p:cTn id="10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000"/>
                            </p:stCondLst>
                            <p:childTnLst>
                              <p:par>
                                <p:cTn id="10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500"/>
                            </p:stCondLst>
                            <p:childTnLst>
                              <p:par>
                                <p:cTn id="1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500"/>
                            </p:stCondLst>
                            <p:childTnLst>
                              <p:par>
                                <p:cTn id="11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00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 animBg="1"/>
      <p:bldP spid="16" grpId="0" animBg="1"/>
      <p:bldP spid="21" grpId="0" animBg="1"/>
      <p:bldP spid="23" grpId="0"/>
      <p:bldP spid="28" grpId="0" animBg="1"/>
      <p:bldP spid="35" grpId="0" animBg="1"/>
      <p:bldP spid="37" grpId="0" animBg="1"/>
      <p:bldP spid="43" grpId="0"/>
      <p:bldP spid="44" grpId="0"/>
      <p:bldP spid="45" grpId="0" animBg="1"/>
      <p:bldP spid="46" grpId="0"/>
      <p:bldP spid="55" grpId="0"/>
      <p:bldP spid="57" grpId="0"/>
      <p:bldP spid="60" grpId="0" animBg="1"/>
      <p:bldP spid="61" grpId="0"/>
      <p:bldP spid="63" grpId="0"/>
      <p:bldP spid="64" grpId="0"/>
      <p:bldP spid="6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40425"/>
            <a:ext cx="9144000" cy="90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2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104" y="188640"/>
            <a:ext cx="1584584" cy="730200"/>
          </a:xfrm>
          <a:prstGeom prst="rect">
            <a:avLst/>
          </a:prstGeom>
        </p:spPr>
      </p:pic>
      <p:sp>
        <p:nvSpPr>
          <p:cNvPr id="4" name="3 CuadroTexto"/>
          <p:cNvSpPr txBox="1"/>
          <p:nvPr/>
        </p:nvSpPr>
        <p:spPr>
          <a:xfrm>
            <a:off x="3226828" y="128826"/>
            <a:ext cx="57376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SV" sz="2000" b="1" dirty="0" smtClean="0">
                <a:solidFill>
                  <a:schemeClr val="accent1">
                    <a:lumMod val="75000"/>
                  </a:schemeClr>
                </a:solidFill>
              </a:rPr>
              <a:t>ALGUNAS DE LAS SITUACIONES POSIBLES EN LA </a:t>
            </a:r>
          </a:p>
          <a:p>
            <a:pPr algn="r"/>
            <a:r>
              <a:rPr lang="es-SV" sz="2000" b="1" dirty="0" smtClean="0">
                <a:solidFill>
                  <a:schemeClr val="accent1">
                    <a:lumMod val="75000"/>
                  </a:schemeClr>
                </a:solidFill>
              </a:rPr>
              <a:t>ETAPA DE UBICACIÓN Y CONTACTO DE CIUDADANOS</a:t>
            </a:r>
            <a:endParaRPr lang="es-SV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251520" y="1340768"/>
            <a:ext cx="878497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itchFamily="2" charset="2"/>
              <a:buChar char="§"/>
            </a:pPr>
            <a:r>
              <a:rPr lang="es-SV" dirty="0" smtClean="0"/>
              <a:t>No ser ubicado(a) por residir en una dirección distinta a la registrada en su DUI</a:t>
            </a:r>
          </a:p>
          <a:p>
            <a:pPr marL="285750" indent="-285750" algn="just">
              <a:buFont typeface="Wingdings" pitchFamily="2" charset="2"/>
              <a:buChar char="§"/>
            </a:pPr>
            <a:r>
              <a:rPr lang="es-SV" dirty="0" smtClean="0"/>
              <a:t>Haber fallecido o emigrado del país </a:t>
            </a:r>
          </a:p>
          <a:p>
            <a:pPr marL="285750" indent="-285750" algn="just">
              <a:buFont typeface="Wingdings" pitchFamily="2" charset="2"/>
              <a:buChar char="§"/>
            </a:pPr>
            <a:r>
              <a:rPr lang="es-SV" dirty="0" smtClean="0"/>
              <a:t>Encontrarse en situación </a:t>
            </a:r>
            <a:r>
              <a:rPr lang="es-SV" dirty="0"/>
              <a:t>declarada de </a:t>
            </a:r>
            <a:r>
              <a:rPr lang="es-SV" dirty="0" smtClean="0"/>
              <a:t>incapacidad o discapacidad</a:t>
            </a:r>
          </a:p>
          <a:p>
            <a:pPr marL="285750" indent="-285750" algn="just">
              <a:buFont typeface="Wingdings" pitchFamily="2" charset="2"/>
              <a:buChar char="§"/>
            </a:pPr>
            <a:r>
              <a:rPr lang="es-SV" dirty="0" smtClean="0"/>
              <a:t>Estar en estado avanzado de gravidez o que estará en período de licencia por maternidad a la fecha de las elecciones.</a:t>
            </a:r>
          </a:p>
          <a:p>
            <a:pPr marL="285750" indent="-285750" algn="just">
              <a:buFont typeface="Wingdings" pitchFamily="2" charset="2"/>
              <a:buChar char="§"/>
            </a:pPr>
            <a:r>
              <a:rPr lang="es-SV" dirty="0" smtClean="0"/>
              <a:t>Encontrarse en estado de embarazo de alto riesgo </a:t>
            </a:r>
          </a:p>
          <a:p>
            <a:pPr marL="285750" indent="-285750" algn="just">
              <a:buFont typeface="Wingdings" pitchFamily="2" charset="2"/>
              <a:buChar char="§"/>
            </a:pPr>
            <a:r>
              <a:rPr lang="es-SV" dirty="0" smtClean="0"/>
              <a:t>Estar internado(a) </a:t>
            </a:r>
            <a:r>
              <a:rPr lang="es-SV" dirty="0"/>
              <a:t>en centros penitenciarios </a:t>
            </a:r>
            <a:r>
              <a:rPr lang="es-SV" dirty="0" smtClean="0"/>
              <a:t>u hospitales</a:t>
            </a:r>
          </a:p>
          <a:p>
            <a:pPr marL="285750" indent="-285750" algn="just">
              <a:buFont typeface="Wingdings" pitchFamily="2" charset="2"/>
              <a:buChar char="§"/>
            </a:pPr>
            <a:r>
              <a:rPr lang="es-SV" dirty="0" smtClean="0"/>
              <a:t>Encontrarse con lesión</a:t>
            </a:r>
            <a:r>
              <a:rPr lang="es-SV" dirty="0"/>
              <a:t>, dolencia o enfermedad física o </a:t>
            </a:r>
            <a:r>
              <a:rPr lang="es-SV" dirty="0" smtClean="0"/>
              <a:t>psíquica</a:t>
            </a:r>
          </a:p>
          <a:p>
            <a:pPr marL="285750" indent="-285750" algn="just">
              <a:buFont typeface="Wingdings" pitchFamily="2" charset="2"/>
              <a:buChar char="§"/>
            </a:pPr>
            <a:r>
              <a:rPr lang="es-SV" dirty="0" smtClean="0"/>
              <a:t>Tener previsión inaplazable de </a:t>
            </a:r>
            <a:r>
              <a:rPr lang="es-SV" dirty="0"/>
              <a:t>intervención quirúrgica o de pruebas clínicas relevantes </a:t>
            </a:r>
            <a:r>
              <a:rPr lang="es-SV" dirty="0" smtClean="0"/>
              <a:t>en la fecha de las elecciones o cercanas a esta.</a:t>
            </a:r>
          </a:p>
          <a:p>
            <a:pPr marL="285750" indent="-285750" algn="just">
              <a:buFont typeface="Wingdings" pitchFamily="2" charset="2"/>
              <a:buChar char="§"/>
            </a:pPr>
            <a:r>
              <a:rPr lang="es-SV" dirty="0" smtClean="0"/>
              <a:t>Ser responsable del </a:t>
            </a:r>
            <a:r>
              <a:rPr lang="es-SV" dirty="0"/>
              <a:t>cuidado directo y </a:t>
            </a:r>
            <a:r>
              <a:rPr lang="es-SV" dirty="0" smtClean="0"/>
              <a:t>continuo de </a:t>
            </a:r>
            <a:r>
              <a:rPr lang="es-SV" dirty="0"/>
              <a:t>menores </a:t>
            </a:r>
            <a:r>
              <a:rPr lang="es-SV" dirty="0" smtClean="0"/>
              <a:t>o </a:t>
            </a:r>
            <a:r>
              <a:rPr lang="es-SV" dirty="0"/>
              <a:t>de personas con discapacidad física, psíquica o sensorial</a:t>
            </a:r>
            <a:r>
              <a:rPr lang="es-SV" dirty="0" smtClean="0"/>
              <a:t>.</a:t>
            </a:r>
          </a:p>
          <a:p>
            <a:pPr marL="285750" indent="-285750" algn="just">
              <a:buFont typeface="Wingdings" pitchFamily="2" charset="2"/>
              <a:buChar char="§"/>
            </a:pPr>
            <a:r>
              <a:rPr lang="es-SV" dirty="0" smtClean="0"/>
              <a:t>Estar al cuidado </a:t>
            </a:r>
            <a:r>
              <a:rPr lang="es-SV" dirty="0"/>
              <a:t>directo y continuo de familiar </a:t>
            </a:r>
            <a:r>
              <a:rPr lang="es-SV" dirty="0" smtClean="0"/>
              <a:t>por </a:t>
            </a:r>
            <a:r>
              <a:rPr lang="es-SV" dirty="0"/>
              <a:t>razones de edad, accidente o </a:t>
            </a:r>
            <a:r>
              <a:rPr lang="es-SV" dirty="0" smtClean="0"/>
              <a:t>enfermedad que </a:t>
            </a:r>
            <a:r>
              <a:rPr lang="es-SV" dirty="0"/>
              <a:t>no pueda valerse por sí mismo</a:t>
            </a:r>
            <a:r>
              <a:rPr lang="es-SV" dirty="0" smtClean="0"/>
              <a:t>.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323528" y="5294516"/>
            <a:ext cx="8640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SV" b="1" dirty="0" smtClean="0">
                <a:solidFill>
                  <a:schemeClr val="accent1">
                    <a:lumMod val="75000"/>
                  </a:schemeClr>
                </a:solidFill>
              </a:rPr>
              <a:t>EVENTUALMENTE, ESTO PODRÍA AGOTAR LAS 3 LISTAS DE CIUDADANOS SORTEADOS SIN </a:t>
            </a:r>
          </a:p>
          <a:p>
            <a:pPr algn="just"/>
            <a:r>
              <a:rPr lang="es-SV" b="1" dirty="0" smtClean="0">
                <a:solidFill>
                  <a:schemeClr val="accent1">
                    <a:lumMod val="75000"/>
                  </a:schemeClr>
                </a:solidFill>
              </a:rPr>
              <a:t>HABER COMPLETADO JRV CON CINCO INTEGRANTES </a:t>
            </a:r>
            <a:endParaRPr lang="es-SV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179512" y="980728"/>
            <a:ext cx="85402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SV" b="1" dirty="0" smtClean="0"/>
              <a:t>En determinadas situaciones, la ciudadana o ciudadano seleccionado por sorteo podría:</a:t>
            </a:r>
            <a:endParaRPr lang="es-SV" b="1" dirty="0"/>
          </a:p>
        </p:txBody>
      </p:sp>
    </p:spTree>
    <p:extLst>
      <p:ext uri="{BB962C8B-B14F-4D97-AF65-F5344CB8AC3E}">
        <p14:creationId xmlns:p14="http://schemas.microsoft.com/office/powerpoint/2010/main" val="3105101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40425"/>
            <a:ext cx="9144000" cy="90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3046" y="413296"/>
            <a:ext cx="3798540" cy="1766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2205837"/>
            <a:ext cx="3095625" cy="175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4 Grupo"/>
          <p:cNvGrpSpPr/>
          <p:nvPr/>
        </p:nvGrpSpPr>
        <p:grpSpPr>
          <a:xfrm>
            <a:off x="1619672" y="3942212"/>
            <a:ext cx="2185562" cy="1719036"/>
            <a:chOff x="1151416" y="2709830"/>
            <a:chExt cx="2185562" cy="1719036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1416" y="2709830"/>
              <a:ext cx="749300" cy="1708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96324" y="2731829"/>
              <a:ext cx="704850" cy="16970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87678" y="2716750"/>
              <a:ext cx="749300" cy="17081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6" name="5 CuadroTexto"/>
          <p:cNvSpPr txBox="1"/>
          <p:nvPr/>
        </p:nvSpPr>
        <p:spPr>
          <a:xfrm>
            <a:off x="1404780" y="6021288"/>
            <a:ext cx="691163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SV" sz="4400" b="1" dirty="0" smtClean="0">
                <a:solidFill>
                  <a:schemeClr val="bg1"/>
                </a:solidFill>
              </a:rPr>
              <a:t>CONFORMACIÓN DE LAS JRV</a:t>
            </a:r>
            <a:endParaRPr lang="es-SV" sz="4400" b="1" dirty="0">
              <a:solidFill>
                <a:schemeClr val="bg1"/>
              </a:solidFill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549971" y="667891"/>
            <a:ext cx="67999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SV" sz="7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rPr>
              <a:t>5</a:t>
            </a:r>
            <a:endParaRPr lang="es-SV" sz="7200" dirty="0">
              <a:solidFill>
                <a:schemeClr val="tx2">
                  <a:lumMod val="60000"/>
                  <a:lumOff val="40000"/>
                </a:schemeClr>
              </a:solidFill>
              <a:latin typeface="Impact" pitchFamily="34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333947" y="1603995"/>
            <a:ext cx="10421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SV" sz="1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MIEMBROS</a:t>
            </a:r>
            <a:endParaRPr lang="es-SV" sz="1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12 Flecha derecha"/>
          <p:cNvSpPr/>
          <p:nvPr/>
        </p:nvSpPr>
        <p:spPr>
          <a:xfrm>
            <a:off x="5430680" y="595883"/>
            <a:ext cx="1157050" cy="1584176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/>
          </a:p>
        </p:txBody>
      </p:sp>
      <p:sp>
        <p:nvSpPr>
          <p:cNvPr id="10" name="9 CuadroTexto"/>
          <p:cNvSpPr txBox="1"/>
          <p:nvPr/>
        </p:nvSpPr>
        <p:spPr>
          <a:xfrm>
            <a:off x="6692396" y="816880"/>
            <a:ext cx="23047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SV" dirty="0" smtClean="0"/>
              <a:t>Cuando </a:t>
            </a:r>
            <a:r>
              <a:rPr lang="es-SV" b="1" i="1" dirty="0" smtClean="0"/>
              <a:t>sea posible </a:t>
            </a:r>
            <a:r>
              <a:rPr lang="es-SV" dirty="0" smtClean="0"/>
              <a:t>complementar a través del sorteo ciudadano</a:t>
            </a:r>
            <a:endParaRPr lang="es-SV" dirty="0"/>
          </a:p>
        </p:txBody>
      </p:sp>
      <p:sp>
        <p:nvSpPr>
          <p:cNvPr id="15" name="14 CuadroTexto"/>
          <p:cNvSpPr txBox="1"/>
          <p:nvPr/>
        </p:nvSpPr>
        <p:spPr>
          <a:xfrm>
            <a:off x="555755" y="2429520"/>
            <a:ext cx="64633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SV" sz="7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rPr>
              <a:t>4</a:t>
            </a:r>
            <a:endParaRPr lang="es-SV" sz="7200" dirty="0">
              <a:solidFill>
                <a:schemeClr val="tx2">
                  <a:lumMod val="60000"/>
                  <a:lumOff val="40000"/>
                </a:schemeClr>
              </a:solidFill>
              <a:latin typeface="Impact" pitchFamily="34" charset="0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339731" y="3365624"/>
            <a:ext cx="10421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SV" sz="1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MIEMBROS</a:t>
            </a:r>
            <a:endParaRPr lang="es-SV" sz="1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539552" y="4293096"/>
            <a:ext cx="67358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SV" sz="7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rPr>
              <a:t>3</a:t>
            </a:r>
            <a:endParaRPr lang="es-SV" sz="7200" dirty="0">
              <a:solidFill>
                <a:schemeClr val="tx2">
                  <a:lumMod val="60000"/>
                  <a:lumOff val="40000"/>
                </a:schemeClr>
              </a:solidFill>
              <a:latin typeface="Impact" pitchFamily="34" charset="0"/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323528" y="5229200"/>
            <a:ext cx="10421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SV" sz="1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MIEMBROS</a:t>
            </a:r>
            <a:endParaRPr lang="es-SV" sz="1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9" name="18 Flecha derecha"/>
          <p:cNvSpPr/>
          <p:nvPr/>
        </p:nvSpPr>
        <p:spPr>
          <a:xfrm>
            <a:off x="4644008" y="2211833"/>
            <a:ext cx="1656184" cy="3521423"/>
          </a:xfrm>
          <a:prstGeom prst="rightArrow">
            <a:avLst>
              <a:gd name="adj1" fmla="val 54327"/>
              <a:gd name="adj2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/>
          </a:p>
        </p:txBody>
      </p:sp>
      <p:sp>
        <p:nvSpPr>
          <p:cNvPr id="20" name="19 CuadroTexto"/>
          <p:cNvSpPr txBox="1"/>
          <p:nvPr/>
        </p:nvSpPr>
        <p:spPr>
          <a:xfrm>
            <a:off x="6620118" y="3419810"/>
            <a:ext cx="23047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SV" dirty="0" smtClean="0"/>
              <a:t>Cuando </a:t>
            </a:r>
            <a:r>
              <a:rPr lang="es-SV" b="1" i="1" dirty="0" smtClean="0"/>
              <a:t>no sea posible </a:t>
            </a:r>
            <a:r>
              <a:rPr lang="es-SV" dirty="0" smtClean="0"/>
              <a:t>complementar a través del sorteo ciudadano</a:t>
            </a:r>
            <a:endParaRPr lang="es-SV" dirty="0"/>
          </a:p>
        </p:txBody>
      </p:sp>
      <p:sp>
        <p:nvSpPr>
          <p:cNvPr id="12" name="11 Rectángulo redondeado"/>
          <p:cNvSpPr/>
          <p:nvPr/>
        </p:nvSpPr>
        <p:spPr>
          <a:xfrm>
            <a:off x="6620118" y="456840"/>
            <a:ext cx="2377028" cy="201622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/>
          </a:p>
        </p:txBody>
      </p:sp>
      <p:sp>
        <p:nvSpPr>
          <p:cNvPr id="23" name="22 Rectángulo redondeado"/>
          <p:cNvSpPr/>
          <p:nvPr/>
        </p:nvSpPr>
        <p:spPr>
          <a:xfrm>
            <a:off x="6620882" y="2987762"/>
            <a:ext cx="2377028" cy="201622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/>
          </a:p>
        </p:txBody>
      </p:sp>
    </p:spTree>
    <p:extLst>
      <p:ext uri="{BB962C8B-B14F-4D97-AF65-F5344CB8AC3E}">
        <p14:creationId xmlns:p14="http://schemas.microsoft.com/office/powerpoint/2010/main" val="898122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40425"/>
            <a:ext cx="9144000" cy="90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2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104" y="188640"/>
            <a:ext cx="1944624" cy="896112"/>
          </a:xfrm>
          <a:prstGeom prst="rect">
            <a:avLst/>
          </a:prstGeom>
        </p:spPr>
      </p:pic>
      <p:sp>
        <p:nvSpPr>
          <p:cNvPr id="4" name="3 CuadroTexto"/>
          <p:cNvSpPr txBox="1"/>
          <p:nvPr/>
        </p:nvSpPr>
        <p:spPr>
          <a:xfrm>
            <a:off x="1538978" y="2443535"/>
            <a:ext cx="641739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SV" sz="4400" b="1" dirty="0">
                <a:solidFill>
                  <a:schemeClr val="accent1">
                    <a:lumMod val="75000"/>
                  </a:schemeClr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+mj-lt"/>
              </a:rPr>
              <a:t>ACTO PÚBLICO DE SORTEO</a:t>
            </a:r>
          </a:p>
        </p:txBody>
      </p:sp>
    </p:spTree>
    <p:extLst>
      <p:ext uri="{BB962C8B-B14F-4D97-AF65-F5344CB8AC3E}">
        <p14:creationId xmlns:p14="http://schemas.microsoft.com/office/powerpoint/2010/main" val="468300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40425"/>
            <a:ext cx="9144000" cy="90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1187624" y="221739"/>
            <a:ext cx="77048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s-SV" sz="24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SORTEO DE </a:t>
            </a:r>
            <a:r>
              <a:rPr lang="es-SV" sz="24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LISTAS </a:t>
            </a:r>
            <a:r>
              <a:rPr lang="es-SV" sz="24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DE </a:t>
            </a:r>
            <a:endParaRPr lang="es-SV" sz="2400" b="1" dirty="0" smtClean="0"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pPr algn="r"/>
            <a:r>
              <a:rPr lang="es-SV" sz="24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CIUDADANOS POR </a:t>
            </a:r>
            <a:r>
              <a:rPr lang="es-SV" sz="24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DEPARTAMENTO</a:t>
            </a:r>
          </a:p>
        </p:txBody>
      </p:sp>
      <p:sp>
        <p:nvSpPr>
          <p:cNvPr id="5" name="4 Rectángulo"/>
          <p:cNvSpPr/>
          <p:nvPr/>
        </p:nvSpPr>
        <p:spPr>
          <a:xfrm>
            <a:off x="-252536" y="1290240"/>
            <a:ext cx="921702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lvl="1" indent="-457200" algn="just">
              <a:buFont typeface="Wingdings" pitchFamily="2" charset="2"/>
              <a:buChar char="§"/>
            </a:pPr>
            <a:r>
              <a:rPr lang="es-SV" sz="2400" dirty="0" smtClean="0">
                <a:latin typeface="+mj-lt"/>
              </a:rPr>
              <a:t>Se harán </a:t>
            </a:r>
            <a:r>
              <a:rPr lang="es-SV" sz="2400" b="1" dirty="0" smtClean="0">
                <a:latin typeface="+mj-lt"/>
              </a:rPr>
              <a:t>14 </a:t>
            </a:r>
            <a:r>
              <a:rPr lang="es-SV" sz="2400" b="1" dirty="0">
                <a:latin typeface="+mj-lt"/>
              </a:rPr>
              <a:t>sorteos</a:t>
            </a:r>
            <a:r>
              <a:rPr lang="es-SV" sz="2400" dirty="0">
                <a:latin typeface="+mj-lt"/>
              </a:rPr>
              <a:t>, uno por cada </a:t>
            </a:r>
            <a:r>
              <a:rPr lang="es-SV" sz="2400" dirty="0" smtClean="0">
                <a:latin typeface="+mj-lt"/>
              </a:rPr>
              <a:t>departamento</a:t>
            </a:r>
          </a:p>
          <a:p>
            <a:pPr marL="914400" lvl="1" indent="-457200" algn="just">
              <a:buFont typeface="Wingdings" pitchFamily="2" charset="2"/>
              <a:buChar char="§"/>
            </a:pPr>
            <a:endParaRPr lang="es-SV" sz="2400" dirty="0">
              <a:latin typeface="+mj-lt"/>
            </a:endParaRPr>
          </a:p>
          <a:p>
            <a:pPr marL="914400" lvl="1" indent="-457200" algn="just">
              <a:buFont typeface="Wingdings" pitchFamily="2" charset="2"/>
              <a:buChar char="§"/>
            </a:pPr>
            <a:r>
              <a:rPr lang="es-SV" sz="2400" dirty="0" smtClean="0">
                <a:latin typeface="+mj-lt"/>
              </a:rPr>
              <a:t>En cada sorteo se obtendrá </a:t>
            </a:r>
            <a:r>
              <a:rPr lang="es-SV" sz="2400" b="1" dirty="0" smtClean="0">
                <a:latin typeface="+mj-lt"/>
              </a:rPr>
              <a:t>una de las tres listas de los ciudadanos a convocar</a:t>
            </a:r>
            <a:r>
              <a:rPr lang="es-SV" sz="2400" dirty="0" smtClean="0">
                <a:latin typeface="+mj-lt"/>
              </a:rPr>
              <a:t>. Las dos restantes pasarán a ser en la secuencia que corresponda, las </a:t>
            </a:r>
            <a:r>
              <a:rPr lang="es-SV" sz="2400" b="1" dirty="0" smtClean="0">
                <a:latin typeface="+mj-lt"/>
              </a:rPr>
              <a:t>listas de reserva</a:t>
            </a:r>
            <a:r>
              <a:rPr lang="es-SV" sz="2400" dirty="0" smtClean="0">
                <a:latin typeface="+mj-lt"/>
              </a:rPr>
              <a:t>.</a:t>
            </a:r>
          </a:p>
          <a:p>
            <a:pPr marL="914400" lvl="1" indent="-457200" algn="just">
              <a:buFont typeface="Wingdings" pitchFamily="2" charset="2"/>
              <a:buChar char="§"/>
            </a:pPr>
            <a:endParaRPr lang="es-SV" sz="2400" dirty="0">
              <a:latin typeface="+mj-lt"/>
            </a:endParaRPr>
          </a:p>
          <a:p>
            <a:pPr marL="914400" lvl="1" indent="-457200" algn="just">
              <a:buFont typeface="Wingdings" pitchFamily="2" charset="2"/>
              <a:buChar char="§"/>
            </a:pPr>
            <a:r>
              <a:rPr lang="es-SV" sz="2400" dirty="0" smtClean="0">
                <a:latin typeface="+mj-lt"/>
              </a:rPr>
              <a:t>El número de la lista obtenida </a:t>
            </a:r>
            <a:r>
              <a:rPr lang="es-SV" sz="2400" dirty="0">
                <a:latin typeface="+mj-lt"/>
              </a:rPr>
              <a:t>por departamento </a:t>
            </a:r>
            <a:r>
              <a:rPr lang="es-SV" sz="2400" b="1" dirty="0">
                <a:latin typeface="+mj-lt"/>
              </a:rPr>
              <a:t>se </a:t>
            </a:r>
            <a:r>
              <a:rPr lang="es-SV" sz="2400" b="1" dirty="0" smtClean="0">
                <a:latin typeface="+mj-lt"/>
              </a:rPr>
              <a:t>aplicará  </a:t>
            </a:r>
            <a:r>
              <a:rPr lang="es-SV" sz="2400" b="1" dirty="0">
                <a:latin typeface="+mj-lt"/>
              </a:rPr>
              <a:t>a la totalidad de centros de votación del departamento</a:t>
            </a:r>
            <a:r>
              <a:rPr lang="es-SV" sz="2400" dirty="0">
                <a:latin typeface="+mj-lt"/>
              </a:rPr>
              <a:t> respectivo </a:t>
            </a:r>
            <a:endParaRPr lang="es-SV" sz="2400" dirty="0" smtClean="0">
              <a:latin typeface="+mj-lt"/>
            </a:endParaRPr>
          </a:p>
          <a:p>
            <a:pPr marL="914400" lvl="1" indent="-457200" algn="just">
              <a:buFont typeface="Wingdings" pitchFamily="2" charset="2"/>
              <a:buChar char="§"/>
            </a:pPr>
            <a:endParaRPr lang="es-SV" sz="2400" dirty="0">
              <a:latin typeface="+mj-lt"/>
            </a:endParaRPr>
          </a:p>
          <a:p>
            <a:pPr marL="914400" lvl="1" indent="-457200" algn="just">
              <a:buFont typeface="Wingdings" pitchFamily="2" charset="2"/>
              <a:buChar char="§"/>
            </a:pPr>
            <a:r>
              <a:rPr lang="es-SV" sz="2400" dirty="0" smtClean="0">
                <a:latin typeface="+mj-lt"/>
              </a:rPr>
              <a:t>La tómbola a utilizar en el sorteo </a:t>
            </a:r>
            <a:r>
              <a:rPr lang="es-SV" sz="2400" dirty="0">
                <a:latin typeface="+mj-lt"/>
              </a:rPr>
              <a:t>público </a:t>
            </a:r>
            <a:r>
              <a:rPr lang="es-SV" sz="2400" dirty="0" smtClean="0">
                <a:latin typeface="+mj-lt"/>
              </a:rPr>
              <a:t>contendrá </a:t>
            </a:r>
            <a:r>
              <a:rPr lang="es-SV" sz="2400" b="1" dirty="0" smtClean="0">
                <a:latin typeface="+mj-lt"/>
              </a:rPr>
              <a:t>3 </a:t>
            </a:r>
            <a:r>
              <a:rPr lang="es-SV" sz="2400" b="1" dirty="0">
                <a:latin typeface="+mj-lt"/>
              </a:rPr>
              <a:t>esferas</a:t>
            </a:r>
            <a:r>
              <a:rPr lang="es-SV" sz="2400" dirty="0">
                <a:latin typeface="+mj-lt"/>
              </a:rPr>
              <a:t>, numeradas del 1 al </a:t>
            </a:r>
            <a:r>
              <a:rPr lang="es-SV" sz="2400" dirty="0" smtClean="0">
                <a:latin typeface="+mj-lt"/>
              </a:rPr>
              <a:t>3, </a:t>
            </a:r>
            <a:r>
              <a:rPr lang="es-SV" sz="2400" dirty="0">
                <a:latin typeface="+mj-lt"/>
              </a:rPr>
              <a:t>equivalentes al número de cada </a:t>
            </a:r>
            <a:r>
              <a:rPr lang="es-SV" sz="2400" dirty="0" smtClean="0">
                <a:latin typeface="+mj-lt"/>
              </a:rPr>
              <a:t>lista.</a:t>
            </a:r>
            <a:endParaRPr lang="es-SV" sz="2400" dirty="0">
              <a:latin typeface="+mj-lt"/>
            </a:endParaRPr>
          </a:p>
        </p:txBody>
      </p:sp>
      <p:pic>
        <p:nvPicPr>
          <p:cNvPr id="6" name="5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104" y="188640"/>
            <a:ext cx="1944624" cy="896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4552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104" y="188640"/>
            <a:ext cx="1944624" cy="896112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40425"/>
            <a:ext cx="9144000" cy="90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3427330" y="260648"/>
            <a:ext cx="54651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SV" sz="3200" b="1" dirty="0" smtClean="0">
                <a:solidFill>
                  <a:schemeClr val="accent1">
                    <a:lumMod val="75000"/>
                  </a:schemeClr>
                </a:solidFill>
              </a:rPr>
              <a:t>INTEGRACIÓN MÁXIMA DE JRV</a:t>
            </a:r>
            <a:endParaRPr lang="es-SV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9072" y="3629119"/>
            <a:ext cx="3798540" cy="1766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2" name="11 Grupo"/>
          <p:cNvGrpSpPr/>
          <p:nvPr/>
        </p:nvGrpSpPr>
        <p:grpSpPr>
          <a:xfrm>
            <a:off x="467544" y="3379658"/>
            <a:ext cx="1277660" cy="2395428"/>
            <a:chOff x="5348" y="3292570"/>
            <a:chExt cx="1277660" cy="2395428"/>
          </a:xfrm>
        </p:grpSpPr>
        <p:sp>
          <p:nvSpPr>
            <p:cNvPr id="5" name="4 CuadroTexto"/>
            <p:cNvSpPr txBox="1"/>
            <p:nvPr/>
          </p:nvSpPr>
          <p:spPr>
            <a:xfrm>
              <a:off x="149364" y="3292570"/>
              <a:ext cx="1133644" cy="22159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SV" sz="13800" dirty="0" smtClean="0">
                  <a:solidFill>
                    <a:schemeClr val="accent1">
                      <a:lumMod val="75000"/>
                    </a:schemeClr>
                  </a:solidFill>
                  <a:latin typeface="Impact" pitchFamily="34" charset="0"/>
                </a:rPr>
                <a:t>5</a:t>
              </a:r>
              <a:endParaRPr lang="es-SV" sz="13800" dirty="0">
                <a:solidFill>
                  <a:schemeClr val="accent1">
                    <a:lumMod val="75000"/>
                  </a:schemeClr>
                </a:solidFill>
                <a:latin typeface="Impact" pitchFamily="34" charset="0"/>
              </a:endParaRPr>
            </a:p>
          </p:txBody>
        </p:sp>
        <p:sp>
          <p:nvSpPr>
            <p:cNvPr id="6" name="5 CuadroTexto"/>
            <p:cNvSpPr txBox="1"/>
            <p:nvPr/>
          </p:nvSpPr>
          <p:spPr>
            <a:xfrm>
              <a:off x="5348" y="5164778"/>
              <a:ext cx="127329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SV" sz="1400" b="1" dirty="0" smtClean="0">
                  <a:solidFill>
                    <a:schemeClr val="accent1">
                      <a:lumMod val="75000"/>
                    </a:schemeClr>
                  </a:solidFill>
                </a:rPr>
                <a:t>MIEMBROS</a:t>
              </a:r>
            </a:p>
            <a:p>
              <a:pPr algn="ctr"/>
              <a:r>
                <a:rPr lang="es-SV" sz="1400" b="1" dirty="0" smtClean="0">
                  <a:solidFill>
                    <a:schemeClr val="accent1">
                      <a:lumMod val="75000"/>
                    </a:schemeClr>
                  </a:solidFill>
                </a:rPr>
                <a:t>PROPIETARIOS</a:t>
              </a:r>
              <a:endParaRPr lang="es-SV" sz="14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</p:grpSp>
      <p:grpSp>
        <p:nvGrpSpPr>
          <p:cNvPr id="14" name="13 Grupo"/>
          <p:cNvGrpSpPr/>
          <p:nvPr/>
        </p:nvGrpSpPr>
        <p:grpSpPr>
          <a:xfrm>
            <a:off x="3779912" y="961564"/>
            <a:ext cx="1179941" cy="2395428"/>
            <a:chOff x="3779912" y="961564"/>
            <a:chExt cx="1179941" cy="2395428"/>
          </a:xfrm>
        </p:grpSpPr>
        <p:sp>
          <p:nvSpPr>
            <p:cNvPr id="10" name="9 CuadroTexto"/>
            <p:cNvSpPr txBox="1"/>
            <p:nvPr/>
          </p:nvSpPr>
          <p:spPr>
            <a:xfrm>
              <a:off x="3826209" y="961564"/>
              <a:ext cx="1133644" cy="221599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SV" sz="13800" dirty="0" smtClean="0">
                  <a:solidFill>
                    <a:schemeClr val="accent1">
                      <a:lumMod val="75000"/>
                    </a:schemeClr>
                  </a:solidFill>
                  <a:latin typeface="Impact" pitchFamily="34" charset="0"/>
                </a:rPr>
                <a:t>5</a:t>
              </a:r>
              <a:endParaRPr lang="es-SV" sz="13800" dirty="0">
                <a:solidFill>
                  <a:schemeClr val="accent1">
                    <a:lumMod val="75000"/>
                  </a:schemeClr>
                </a:solidFill>
                <a:latin typeface="Impact" pitchFamily="34" charset="0"/>
              </a:endParaRPr>
            </a:p>
          </p:txBody>
        </p:sp>
        <p:sp>
          <p:nvSpPr>
            <p:cNvPr id="11" name="10 CuadroTexto"/>
            <p:cNvSpPr txBox="1"/>
            <p:nvPr/>
          </p:nvSpPr>
          <p:spPr>
            <a:xfrm>
              <a:off x="3779912" y="2833772"/>
              <a:ext cx="107785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s-SV" sz="1400" b="1" dirty="0" smtClean="0">
                  <a:solidFill>
                    <a:schemeClr val="accent1">
                      <a:lumMod val="75000"/>
                    </a:schemeClr>
                  </a:solidFill>
                </a:rPr>
                <a:t>MIEMBROS</a:t>
              </a:r>
            </a:p>
            <a:p>
              <a:pPr algn="ctr"/>
              <a:r>
                <a:rPr lang="es-SV" sz="1400" b="1" dirty="0" smtClean="0">
                  <a:solidFill>
                    <a:schemeClr val="accent1">
                      <a:lumMod val="75000"/>
                    </a:schemeClr>
                  </a:solidFill>
                </a:rPr>
                <a:t>SUPLENTES</a:t>
              </a:r>
              <a:endParaRPr lang="es-SV" sz="14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</p:grpSp>
      <p:grpSp>
        <p:nvGrpSpPr>
          <p:cNvPr id="9" name="8 Grupo"/>
          <p:cNvGrpSpPr/>
          <p:nvPr/>
        </p:nvGrpSpPr>
        <p:grpSpPr>
          <a:xfrm>
            <a:off x="5076056" y="1390734"/>
            <a:ext cx="3324705" cy="1476375"/>
            <a:chOff x="5076056" y="1390734"/>
            <a:chExt cx="3324705" cy="1476375"/>
          </a:xfrm>
        </p:grpSpPr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5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6056" y="1424072"/>
              <a:ext cx="704850" cy="14097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3" name="Picture 3"/>
            <p:cNvPicPr>
              <a:picLocks noChangeAspect="1" noChangeArrowheads="1"/>
            </p:cNvPicPr>
            <p:nvPr/>
          </p:nvPicPr>
          <p:blipFill>
            <a:blip r:embed="rId5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66528" y="1424072"/>
              <a:ext cx="704850" cy="14097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076" name="Picture 4"/>
            <p:cNvPicPr>
              <a:picLocks noChangeAspect="1" noChangeArrowheads="1"/>
            </p:cNvPicPr>
            <p:nvPr/>
          </p:nvPicPr>
          <p:blipFill>
            <a:blip r:embed="rId6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67186" y="1390734"/>
              <a:ext cx="1933575" cy="14763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7" name="6 CuadroTexto"/>
          <p:cNvSpPr txBox="1"/>
          <p:nvPr/>
        </p:nvSpPr>
        <p:spPr>
          <a:xfrm>
            <a:off x="107504" y="6033482"/>
            <a:ext cx="91170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SV" sz="4000" b="1" dirty="0" smtClean="0">
                <a:solidFill>
                  <a:schemeClr val="bg1"/>
                </a:solidFill>
              </a:rPr>
              <a:t>9,422 </a:t>
            </a:r>
            <a:r>
              <a:rPr lang="es-SV" sz="2800" dirty="0" err="1" smtClean="0">
                <a:solidFill>
                  <a:schemeClr val="bg1"/>
                </a:solidFill>
              </a:rPr>
              <a:t>jrv</a:t>
            </a:r>
            <a:r>
              <a:rPr lang="es-SV" sz="4000" b="1" dirty="0" smtClean="0">
                <a:solidFill>
                  <a:schemeClr val="bg1"/>
                </a:solidFill>
              </a:rPr>
              <a:t> x 10 </a:t>
            </a:r>
            <a:r>
              <a:rPr lang="es-SV" sz="2800" dirty="0" err="1" smtClean="0">
                <a:solidFill>
                  <a:schemeClr val="bg1"/>
                </a:solidFill>
              </a:rPr>
              <a:t>ciud</a:t>
            </a:r>
            <a:r>
              <a:rPr lang="es-SV" sz="2800" dirty="0" smtClean="0">
                <a:solidFill>
                  <a:schemeClr val="bg1"/>
                </a:solidFill>
              </a:rPr>
              <a:t>/</a:t>
            </a:r>
            <a:r>
              <a:rPr lang="es-SV" sz="2800" dirty="0" err="1" smtClean="0">
                <a:solidFill>
                  <a:schemeClr val="bg1"/>
                </a:solidFill>
              </a:rPr>
              <a:t>jrv</a:t>
            </a:r>
            <a:r>
              <a:rPr lang="es-SV" sz="2800" dirty="0" smtClean="0">
                <a:solidFill>
                  <a:schemeClr val="bg1"/>
                </a:solidFill>
              </a:rPr>
              <a:t> </a:t>
            </a:r>
            <a:r>
              <a:rPr lang="es-SV" sz="4000" b="1" dirty="0" smtClean="0">
                <a:solidFill>
                  <a:schemeClr val="bg1"/>
                </a:solidFill>
              </a:rPr>
              <a:t>= 94,220 CIUDADANOS</a:t>
            </a:r>
            <a:endParaRPr lang="es-SV" sz="4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6957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1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5602421"/>
              </p:ext>
            </p:extLst>
          </p:nvPr>
        </p:nvGraphicFramePr>
        <p:xfrm>
          <a:off x="179511" y="1746988"/>
          <a:ext cx="8784976" cy="3779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7626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59228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81642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SV" sz="1600" b="1" dirty="0">
                          <a:latin typeface="+mj-lt"/>
                        </a:rPr>
                        <a:t>SORTEO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sz="1600" b="1" dirty="0">
                          <a:latin typeface="+mj-lt"/>
                        </a:rPr>
                        <a:t>SECUENCIA DE </a:t>
                      </a:r>
                      <a:r>
                        <a:rPr lang="es-SV" sz="1600" b="1" dirty="0" smtClean="0">
                          <a:latin typeface="+mj-lt"/>
                        </a:rPr>
                        <a:t>PERSONAS </a:t>
                      </a:r>
                      <a:r>
                        <a:rPr lang="es-SV" sz="1600" b="1" dirty="0">
                          <a:latin typeface="+mj-lt"/>
                        </a:rPr>
                        <a:t>QUE EXTRAEN ESFERAS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sz="1600" b="1" dirty="0">
                          <a:latin typeface="+mj-lt"/>
                        </a:rPr>
                        <a:t>EJEMPLO DE LISTAS RESULTANTES</a:t>
                      </a:r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s-SV" sz="1600" b="1" dirty="0">
                          <a:latin typeface="+mj-lt"/>
                        </a:rPr>
                        <a:t>SORTEO 1</a:t>
                      </a:r>
                    </a:p>
                    <a:p>
                      <a:pPr algn="l"/>
                      <a:r>
                        <a:rPr lang="es-SV" sz="1600" i="1" dirty="0">
                          <a:latin typeface="+mj-lt"/>
                        </a:rPr>
                        <a:t>San Salvador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SV" sz="3600" dirty="0">
                          <a:latin typeface="+mj-lt"/>
                        </a:rPr>
                        <a:t>1</a:t>
                      </a:r>
                      <a:r>
                        <a:rPr lang="es-SV" sz="3600" baseline="0" dirty="0">
                          <a:latin typeface="+mj-lt"/>
                        </a:rPr>
                        <a:t> </a:t>
                      </a:r>
                      <a:r>
                        <a:rPr lang="es-SV" sz="3600" baseline="0" dirty="0" smtClean="0">
                          <a:latin typeface="+mj-lt"/>
                        </a:rPr>
                        <a:t>- </a:t>
                      </a:r>
                      <a:r>
                        <a:rPr lang="es-SV" sz="3600" baseline="0" dirty="0">
                          <a:latin typeface="+mj-lt"/>
                        </a:rPr>
                        <a:t>2 - 3</a:t>
                      </a:r>
                      <a:endParaRPr lang="es-SV" sz="3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SV" sz="3600" dirty="0">
                          <a:latin typeface="+mj-lt"/>
                        </a:rPr>
                        <a:t>2 </a:t>
                      </a:r>
                      <a:r>
                        <a:rPr lang="es-SV" sz="3600" dirty="0" smtClean="0">
                          <a:latin typeface="+mj-lt"/>
                        </a:rPr>
                        <a:t>- 1 </a:t>
                      </a:r>
                      <a:r>
                        <a:rPr lang="es-SV" sz="3600" dirty="0">
                          <a:latin typeface="+mj-lt"/>
                        </a:rPr>
                        <a:t>- </a:t>
                      </a:r>
                      <a:r>
                        <a:rPr lang="es-SV" sz="3600" dirty="0" smtClean="0">
                          <a:latin typeface="+mj-lt"/>
                        </a:rPr>
                        <a:t>3</a:t>
                      </a:r>
                      <a:endParaRPr lang="es-SV" sz="36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s-SV" sz="16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SORTEO 2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SV" sz="1600" i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Santa Ana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SV" sz="3600" dirty="0">
                          <a:latin typeface="+mj-lt"/>
                        </a:rPr>
                        <a:t>4 - 5 - 6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SV" sz="3600" dirty="0">
                          <a:latin typeface="+mj-lt"/>
                        </a:rPr>
                        <a:t>1 </a:t>
                      </a:r>
                      <a:r>
                        <a:rPr lang="es-SV" sz="3600" dirty="0" smtClean="0">
                          <a:latin typeface="+mj-lt"/>
                        </a:rPr>
                        <a:t>- 3 </a:t>
                      </a:r>
                      <a:r>
                        <a:rPr lang="es-SV" sz="3600" dirty="0">
                          <a:latin typeface="+mj-lt"/>
                        </a:rPr>
                        <a:t>- </a:t>
                      </a:r>
                      <a:r>
                        <a:rPr lang="es-SV" sz="3600" dirty="0" smtClean="0">
                          <a:latin typeface="+mj-lt"/>
                        </a:rPr>
                        <a:t>2</a:t>
                      </a:r>
                      <a:endParaRPr lang="es-SV" sz="36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s-SV" sz="16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SORTEO 3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SV" sz="1600" i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San Miguel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SV" sz="3600" dirty="0">
                          <a:latin typeface="+mj-lt"/>
                        </a:rPr>
                        <a:t>7 </a:t>
                      </a:r>
                      <a:r>
                        <a:rPr lang="es-SV" sz="3600" dirty="0" smtClean="0">
                          <a:latin typeface="+mj-lt"/>
                        </a:rPr>
                        <a:t>- </a:t>
                      </a:r>
                      <a:r>
                        <a:rPr lang="es-SV" sz="3600" dirty="0">
                          <a:latin typeface="+mj-lt"/>
                        </a:rPr>
                        <a:t>8 - 9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SV" sz="3600" dirty="0">
                          <a:latin typeface="+mj-lt"/>
                        </a:rPr>
                        <a:t>1 </a:t>
                      </a:r>
                      <a:r>
                        <a:rPr lang="es-SV" sz="3600" dirty="0" smtClean="0">
                          <a:latin typeface="+mj-lt"/>
                        </a:rPr>
                        <a:t>- 2 </a:t>
                      </a:r>
                      <a:r>
                        <a:rPr lang="es-SV" sz="3600" dirty="0">
                          <a:latin typeface="+mj-lt"/>
                        </a:rPr>
                        <a:t>- </a:t>
                      </a:r>
                      <a:r>
                        <a:rPr lang="es-SV" sz="3600" dirty="0" smtClean="0">
                          <a:latin typeface="+mj-lt"/>
                        </a:rPr>
                        <a:t>3</a:t>
                      </a:r>
                      <a:endParaRPr lang="es-SV" sz="36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s-SV" sz="16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SORTEO 4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SV" sz="1600" i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La Libertad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SV" sz="3600" dirty="0" smtClean="0">
                          <a:latin typeface="+mj-lt"/>
                        </a:rPr>
                        <a:t>1 -2 - 3</a:t>
                      </a:r>
                      <a:endParaRPr lang="es-SV" sz="3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SV" sz="3600" dirty="0">
                          <a:latin typeface="+mj-lt"/>
                        </a:rPr>
                        <a:t>3 </a:t>
                      </a:r>
                      <a:r>
                        <a:rPr lang="es-SV" sz="3600" dirty="0" smtClean="0">
                          <a:latin typeface="+mj-lt"/>
                        </a:rPr>
                        <a:t>- 1 </a:t>
                      </a:r>
                      <a:r>
                        <a:rPr lang="es-SV" sz="3600" dirty="0">
                          <a:latin typeface="+mj-lt"/>
                        </a:rPr>
                        <a:t>- </a:t>
                      </a:r>
                      <a:r>
                        <a:rPr lang="es-SV" sz="3600" dirty="0" smtClean="0">
                          <a:latin typeface="+mj-lt"/>
                        </a:rPr>
                        <a:t>2</a:t>
                      </a:r>
                      <a:endParaRPr lang="es-SV" sz="36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rtl="0" eaLnBrk="1" latinLnBrk="0" hangingPunct="1"/>
                      <a:r>
                        <a:rPr kumimoji="0" lang="es-SV" sz="1600" b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SORTEO 14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SV" sz="1600" i="1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Cabañas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SV" sz="3600" dirty="0">
                          <a:latin typeface="+mj-lt"/>
                        </a:rPr>
                        <a:t>…   …   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SV" sz="36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2 </a:t>
                      </a:r>
                      <a:r>
                        <a:rPr kumimoji="0" lang="es-SV" sz="360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- </a:t>
                      </a:r>
                      <a:r>
                        <a:rPr kumimoji="0" lang="es-SV" sz="3600" kern="1200" dirty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3 - </a:t>
                      </a:r>
                      <a:r>
                        <a:rPr kumimoji="0" lang="es-SV" sz="3600" kern="1200" dirty="0" smtClean="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1</a:t>
                      </a:r>
                      <a:endParaRPr kumimoji="0" lang="es-SV" sz="3600" kern="1200" dirty="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grpSp>
        <p:nvGrpSpPr>
          <p:cNvPr id="42" name="41 Grupo"/>
          <p:cNvGrpSpPr/>
          <p:nvPr/>
        </p:nvGrpSpPr>
        <p:grpSpPr>
          <a:xfrm>
            <a:off x="5508104" y="957526"/>
            <a:ext cx="1876713" cy="598549"/>
            <a:chOff x="5241844" y="5333866"/>
            <a:chExt cx="2343606" cy="851638"/>
          </a:xfrm>
        </p:grpSpPr>
        <p:pic>
          <p:nvPicPr>
            <p:cNvPr id="1026" name="Picture 2" descr="Resultado de imagen de ESFERAS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90388" y="5337855"/>
              <a:ext cx="829866" cy="8298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icture 2" descr="Resultado de imagen de ESFERAS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55584" y="5333866"/>
              <a:ext cx="829866" cy="8298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7" name="Picture 2" descr="Resultado de imagen de ESFERAS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41844" y="5355638"/>
              <a:ext cx="829866" cy="8298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3" name="42 CuadroTexto"/>
          <p:cNvSpPr txBox="1"/>
          <p:nvPr/>
        </p:nvSpPr>
        <p:spPr>
          <a:xfrm>
            <a:off x="5695664" y="969126"/>
            <a:ext cx="3129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SV" sz="2400" dirty="0">
                <a:latin typeface="Aharoni" pitchFamily="2" charset="-79"/>
                <a:cs typeface="Aharoni" pitchFamily="2" charset="-79"/>
              </a:rPr>
              <a:t>1</a:t>
            </a:r>
          </a:p>
        </p:txBody>
      </p:sp>
      <p:sp>
        <p:nvSpPr>
          <p:cNvPr id="48" name="47 CuadroTexto"/>
          <p:cNvSpPr txBox="1"/>
          <p:nvPr/>
        </p:nvSpPr>
        <p:spPr>
          <a:xfrm>
            <a:off x="6286204" y="969126"/>
            <a:ext cx="3129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SV" sz="2400" dirty="0">
                <a:latin typeface="Aharoni" pitchFamily="2" charset="-79"/>
                <a:cs typeface="Aharoni" pitchFamily="2" charset="-79"/>
              </a:rPr>
              <a:t>2</a:t>
            </a:r>
          </a:p>
        </p:txBody>
      </p:sp>
      <p:sp>
        <p:nvSpPr>
          <p:cNvPr id="49" name="48 CuadroTexto"/>
          <p:cNvSpPr txBox="1"/>
          <p:nvPr/>
        </p:nvSpPr>
        <p:spPr>
          <a:xfrm>
            <a:off x="6912504" y="969126"/>
            <a:ext cx="3129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SV" sz="2400" dirty="0">
                <a:latin typeface="Aharoni" pitchFamily="2" charset="-79"/>
                <a:cs typeface="Aharoni" pitchFamily="2" charset="-79"/>
              </a:rPr>
              <a:t>3</a:t>
            </a:r>
          </a:p>
        </p:txBody>
      </p:sp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3062" y="2353962"/>
            <a:ext cx="529115" cy="5746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290" y="2969015"/>
            <a:ext cx="583814" cy="620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89" name="88 Grupo"/>
          <p:cNvGrpSpPr/>
          <p:nvPr/>
        </p:nvGrpSpPr>
        <p:grpSpPr>
          <a:xfrm>
            <a:off x="5159752" y="2357724"/>
            <a:ext cx="637700" cy="581345"/>
            <a:chOff x="6397157" y="703150"/>
            <a:chExt cx="664540" cy="583247"/>
          </a:xfrm>
        </p:grpSpPr>
        <p:pic>
          <p:nvPicPr>
            <p:cNvPr id="90" name="Picture 2" descr="Resultado de imagen de ESFERAS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97157" y="703150"/>
              <a:ext cx="664540" cy="5832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1" name="90 CuadroTexto"/>
            <p:cNvSpPr txBox="1"/>
            <p:nvPr/>
          </p:nvSpPr>
          <p:spPr>
            <a:xfrm>
              <a:off x="6575838" y="711946"/>
              <a:ext cx="31290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SV" sz="2400" dirty="0">
                  <a:latin typeface="Aharoni" pitchFamily="2" charset="-79"/>
                  <a:cs typeface="Aharoni" pitchFamily="2" charset="-79"/>
                </a:rPr>
                <a:t>2</a:t>
              </a:r>
            </a:p>
          </p:txBody>
        </p:sp>
      </p:grpSp>
      <p:grpSp>
        <p:nvGrpSpPr>
          <p:cNvPr id="92" name="91 Grupo"/>
          <p:cNvGrpSpPr/>
          <p:nvPr/>
        </p:nvGrpSpPr>
        <p:grpSpPr>
          <a:xfrm>
            <a:off x="5807824" y="2350074"/>
            <a:ext cx="664540" cy="581345"/>
            <a:chOff x="7616788" y="695500"/>
            <a:chExt cx="664540" cy="583247"/>
          </a:xfrm>
        </p:grpSpPr>
        <p:pic>
          <p:nvPicPr>
            <p:cNvPr id="93" name="Picture 2" descr="Resultado de imagen de ESFERAS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16788" y="695500"/>
              <a:ext cx="664540" cy="5832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4" name="93 CuadroTexto"/>
            <p:cNvSpPr txBox="1"/>
            <p:nvPr/>
          </p:nvSpPr>
          <p:spPr>
            <a:xfrm>
              <a:off x="7810860" y="711946"/>
              <a:ext cx="312906" cy="4631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SV" sz="2400" dirty="0" smtClean="0">
                  <a:latin typeface="Aharoni" pitchFamily="2" charset="-79"/>
                  <a:cs typeface="Aharoni" pitchFamily="2" charset="-79"/>
                </a:rPr>
                <a:t>1</a:t>
              </a:r>
              <a:endParaRPr lang="es-SV" sz="2400" dirty="0">
                <a:latin typeface="Aharoni" pitchFamily="2" charset="-79"/>
                <a:cs typeface="Aharoni" pitchFamily="2" charset="-79"/>
              </a:endParaRPr>
            </a:p>
          </p:txBody>
        </p:sp>
      </p:grpSp>
      <p:grpSp>
        <p:nvGrpSpPr>
          <p:cNvPr id="95" name="94 Grupo"/>
          <p:cNvGrpSpPr/>
          <p:nvPr/>
        </p:nvGrpSpPr>
        <p:grpSpPr>
          <a:xfrm>
            <a:off x="6479255" y="2347270"/>
            <a:ext cx="624713" cy="581345"/>
            <a:chOff x="8229542" y="692696"/>
            <a:chExt cx="664540" cy="583247"/>
          </a:xfrm>
        </p:grpSpPr>
        <p:pic>
          <p:nvPicPr>
            <p:cNvPr id="96" name="Picture 2" descr="Resultado de imagen de ESFERAS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29542" y="692696"/>
              <a:ext cx="664540" cy="5832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7" name="96 CuadroTexto"/>
            <p:cNvSpPr txBox="1"/>
            <p:nvPr/>
          </p:nvSpPr>
          <p:spPr>
            <a:xfrm>
              <a:off x="8426275" y="711946"/>
              <a:ext cx="332855" cy="4631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SV" sz="2400" dirty="0" smtClean="0">
                  <a:latin typeface="Aharoni" pitchFamily="2" charset="-79"/>
                  <a:cs typeface="Aharoni" pitchFamily="2" charset="-79"/>
                </a:rPr>
                <a:t>3</a:t>
              </a:r>
              <a:endParaRPr lang="es-SV" sz="2400" dirty="0">
                <a:latin typeface="Aharoni" pitchFamily="2" charset="-79"/>
                <a:cs typeface="Aharoni" pitchFamily="2" charset="-79"/>
              </a:endParaRPr>
            </a:p>
          </p:txBody>
        </p:sp>
      </p:grpSp>
      <p:grpSp>
        <p:nvGrpSpPr>
          <p:cNvPr id="98" name="97 Grupo"/>
          <p:cNvGrpSpPr/>
          <p:nvPr/>
        </p:nvGrpSpPr>
        <p:grpSpPr>
          <a:xfrm>
            <a:off x="5220072" y="2984456"/>
            <a:ext cx="664540" cy="586950"/>
            <a:chOff x="5797738" y="711946"/>
            <a:chExt cx="664540" cy="586950"/>
          </a:xfrm>
        </p:grpSpPr>
        <p:pic>
          <p:nvPicPr>
            <p:cNvPr id="99" name="Picture 2" descr="Resultado de imagen de ESFERAS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97738" y="715649"/>
              <a:ext cx="664540" cy="5832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0" name="99 CuadroTexto"/>
            <p:cNvSpPr txBox="1"/>
            <p:nvPr/>
          </p:nvSpPr>
          <p:spPr>
            <a:xfrm>
              <a:off x="5985298" y="711946"/>
              <a:ext cx="31290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SV" sz="2400" dirty="0">
                  <a:latin typeface="Aharoni" pitchFamily="2" charset="-79"/>
                  <a:cs typeface="Aharoni" pitchFamily="2" charset="-79"/>
                </a:rPr>
                <a:t>1</a:t>
              </a:r>
            </a:p>
          </p:txBody>
        </p:sp>
      </p:grpSp>
      <p:grpSp>
        <p:nvGrpSpPr>
          <p:cNvPr id="101" name="100 Grupo"/>
          <p:cNvGrpSpPr/>
          <p:nvPr/>
        </p:nvGrpSpPr>
        <p:grpSpPr>
          <a:xfrm>
            <a:off x="5819491" y="2975660"/>
            <a:ext cx="664540" cy="583247"/>
            <a:chOff x="6397157" y="703150"/>
            <a:chExt cx="664540" cy="583247"/>
          </a:xfrm>
        </p:grpSpPr>
        <p:pic>
          <p:nvPicPr>
            <p:cNvPr id="102" name="Picture 2" descr="Resultado de imagen de ESFERAS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97157" y="703150"/>
              <a:ext cx="664540" cy="5832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3" name="102 CuadroTexto"/>
            <p:cNvSpPr txBox="1"/>
            <p:nvPr/>
          </p:nvSpPr>
          <p:spPr>
            <a:xfrm>
              <a:off x="6575838" y="711946"/>
              <a:ext cx="31290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SV" sz="2400" dirty="0" smtClean="0">
                  <a:latin typeface="Aharoni" pitchFamily="2" charset="-79"/>
                  <a:cs typeface="Aharoni" pitchFamily="2" charset="-79"/>
                </a:rPr>
                <a:t>3</a:t>
              </a:r>
              <a:endParaRPr lang="es-SV" sz="2400" dirty="0">
                <a:latin typeface="Aharoni" pitchFamily="2" charset="-79"/>
                <a:cs typeface="Aharoni" pitchFamily="2" charset="-79"/>
              </a:endParaRPr>
            </a:p>
          </p:txBody>
        </p:sp>
      </p:grpSp>
      <p:grpSp>
        <p:nvGrpSpPr>
          <p:cNvPr id="104" name="103 Grupo"/>
          <p:cNvGrpSpPr/>
          <p:nvPr/>
        </p:nvGrpSpPr>
        <p:grpSpPr>
          <a:xfrm>
            <a:off x="6498638" y="2968010"/>
            <a:ext cx="664540" cy="583247"/>
            <a:chOff x="7616788" y="695500"/>
            <a:chExt cx="664540" cy="583247"/>
          </a:xfrm>
        </p:grpSpPr>
        <p:pic>
          <p:nvPicPr>
            <p:cNvPr id="105" name="Picture 2" descr="Resultado de imagen de ESFERAS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16788" y="695500"/>
              <a:ext cx="664540" cy="5832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6" name="105 CuadroTexto"/>
            <p:cNvSpPr txBox="1"/>
            <p:nvPr/>
          </p:nvSpPr>
          <p:spPr>
            <a:xfrm>
              <a:off x="7810860" y="711946"/>
              <a:ext cx="31290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SV" sz="2400" dirty="0" smtClean="0">
                  <a:latin typeface="Aharoni" pitchFamily="2" charset="-79"/>
                  <a:cs typeface="Aharoni" pitchFamily="2" charset="-79"/>
                </a:rPr>
                <a:t>2</a:t>
              </a:r>
              <a:endParaRPr lang="es-SV" sz="2400" dirty="0">
                <a:latin typeface="Aharoni" pitchFamily="2" charset="-79"/>
                <a:cs typeface="Aharoni" pitchFamily="2" charset="-79"/>
              </a:endParaRPr>
            </a:p>
          </p:txBody>
        </p:sp>
      </p:grpSp>
      <p:grpSp>
        <p:nvGrpSpPr>
          <p:cNvPr id="116" name="115 Grupo"/>
          <p:cNvGrpSpPr/>
          <p:nvPr/>
        </p:nvGrpSpPr>
        <p:grpSpPr>
          <a:xfrm>
            <a:off x="5230954" y="3643414"/>
            <a:ext cx="664540" cy="586950"/>
            <a:chOff x="5797738" y="711946"/>
            <a:chExt cx="664540" cy="586950"/>
          </a:xfrm>
        </p:grpSpPr>
        <p:pic>
          <p:nvPicPr>
            <p:cNvPr id="117" name="Picture 2" descr="Resultado de imagen de ESFERAS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97738" y="715649"/>
              <a:ext cx="664540" cy="5832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8" name="117 CuadroTexto"/>
            <p:cNvSpPr txBox="1"/>
            <p:nvPr/>
          </p:nvSpPr>
          <p:spPr>
            <a:xfrm>
              <a:off x="5985298" y="711946"/>
              <a:ext cx="31290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SV" sz="2400" dirty="0">
                  <a:latin typeface="Aharoni" pitchFamily="2" charset="-79"/>
                  <a:cs typeface="Aharoni" pitchFamily="2" charset="-79"/>
                </a:rPr>
                <a:t>1</a:t>
              </a:r>
            </a:p>
          </p:txBody>
        </p:sp>
      </p:grpSp>
      <p:grpSp>
        <p:nvGrpSpPr>
          <p:cNvPr id="119" name="118 Grupo"/>
          <p:cNvGrpSpPr/>
          <p:nvPr/>
        </p:nvGrpSpPr>
        <p:grpSpPr>
          <a:xfrm>
            <a:off x="5830373" y="3634618"/>
            <a:ext cx="664540" cy="583247"/>
            <a:chOff x="6397157" y="703150"/>
            <a:chExt cx="664540" cy="583247"/>
          </a:xfrm>
        </p:grpSpPr>
        <p:pic>
          <p:nvPicPr>
            <p:cNvPr id="120" name="Picture 2" descr="Resultado de imagen de ESFERAS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97157" y="703150"/>
              <a:ext cx="664540" cy="5832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1" name="120 CuadroTexto"/>
            <p:cNvSpPr txBox="1"/>
            <p:nvPr/>
          </p:nvSpPr>
          <p:spPr>
            <a:xfrm>
              <a:off x="6575838" y="711946"/>
              <a:ext cx="31290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SV" sz="2400" dirty="0" smtClean="0">
                  <a:latin typeface="Aharoni" pitchFamily="2" charset="-79"/>
                  <a:cs typeface="Aharoni" pitchFamily="2" charset="-79"/>
                </a:rPr>
                <a:t>2</a:t>
              </a:r>
              <a:endParaRPr lang="es-SV" sz="2400" dirty="0">
                <a:latin typeface="Aharoni" pitchFamily="2" charset="-79"/>
                <a:cs typeface="Aharoni" pitchFamily="2" charset="-79"/>
              </a:endParaRPr>
            </a:p>
          </p:txBody>
        </p:sp>
      </p:grpSp>
      <p:grpSp>
        <p:nvGrpSpPr>
          <p:cNvPr id="122" name="121 Grupo"/>
          <p:cNvGrpSpPr/>
          <p:nvPr/>
        </p:nvGrpSpPr>
        <p:grpSpPr>
          <a:xfrm>
            <a:off x="6509520" y="3626968"/>
            <a:ext cx="664540" cy="583247"/>
            <a:chOff x="7616788" y="695500"/>
            <a:chExt cx="664540" cy="583247"/>
          </a:xfrm>
        </p:grpSpPr>
        <p:pic>
          <p:nvPicPr>
            <p:cNvPr id="123" name="Picture 2" descr="Resultado de imagen de ESFERAS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16788" y="695500"/>
              <a:ext cx="664540" cy="5832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4" name="123 CuadroTexto"/>
            <p:cNvSpPr txBox="1"/>
            <p:nvPr/>
          </p:nvSpPr>
          <p:spPr>
            <a:xfrm>
              <a:off x="7810860" y="711946"/>
              <a:ext cx="31290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SV" sz="2400" dirty="0" smtClean="0">
                  <a:latin typeface="Aharoni" pitchFamily="2" charset="-79"/>
                  <a:cs typeface="Aharoni" pitchFamily="2" charset="-79"/>
                </a:rPr>
                <a:t>3</a:t>
              </a:r>
              <a:endParaRPr lang="es-SV" sz="2400" dirty="0">
                <a:latin typeface="Aharoni" pitchFamily="2" charset="-79"/>
                <a:cs typeface="Aharoni" pitchFamily="2" charset="-79"/>
              </a:endParaRPr>
            </a:p>
          </p:txBody>
        </p:sp>
      </p:grpSp>
      <p:grpSp>
        <p:nvGrpSpPr>
          <p:cNvPr id="125" name="124 Grupo"/>
          <p:cNvGrpSpPr/>
          <p:nvPr/>
        </p:nvGrpSpPr>
        <p:grpSpPr>
          <a:xfrm>
            <a:off x="5213380" y="4276406"/>
            <a:ext cx="664540" cy="586950"/>
            <a:chOff x="5797738" y="711946"/>
            <a:chExt cx="664540" cy="586950"/>
          </a:xfrm>
        </p:grpSpPr>
        <p:pic>
          <p:nvPicPr>
            <p:cNvPr id="126" name="Picture 2" descr="Resultado de imagen de ESFERAS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97738" y="715649"/>
              <a:ext cx="664540" cy="5832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7" name="126 CuadroTexto"/>
            <p:cNvSpPr txBox="1"/>
            <p:nvPr/>
          </p:nvSpPr>
          <p:spPr>
            <a:xfrm>
              <a:off x="5985298" y="711946"/>
              <a:ext cx="31290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SV" sz="2400" dirty="0">
                  <a:latin typeface="Aharoni" pitchFamily="2" charset="-79"/>
                  <a:cs typeface="Aharoni" pitchFamily="2" charset="-79"/>
                </a:rPr>
                <a:t>3</a:t>
              </a:r>
            </a:p>
          </p:txBody>
        </p:sp>
      </p:grpSp>
      <p:grpSp>
        <p:nvGrpSpPr>
          <p:cNvPr id="128" name="127 Grupo"/>
          <p:cNvGrpSpPr/>
          <p:nvPr/>
        </p:nvGrpSpPr>
        <p:grpSpPr>
          <a:xfrm>
            <a:off x="5812799" y="4267610"/>
            <a:ext cx="664540" cy="583247"/>
            <a:chOff x="6397157" y="703150"/>
            <a:chExt cx="664540" cy="583247"/>
          </a:xfrm>
        </p:grpSpPr>
        <p:pic>
          <p:nvPicPr>
            <p:cNvPr id="129" name="Picture 2" descr="Resultado de imagen de ESFERAS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97157" y="703150"/>
              <a:ext cx="664540" cy="5832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0" name="129 CuadroTexto"/>
            <p:cNvSpPr txBox="1"/>
            <p:nvPr/>
          </p:nvSpPr>
          <p:spPr>
            <a:xfrm>
              <a:off x="6575838" y="711946"/>
              <a:ext cx="31290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SV" sz="2400" dirty="0" smtClean="0">
                  <a:latin typeface="Aharoni" pitchFamily="2" charset="-79"/>
                  <a:cs typeface="Aharoni" pitchFamily="2" charset="-79"/>
                </a:rPr>
                <a:t>1</a:t>
              </a:r>
              <a:endParaRPr lang="es-SV" sz="2400" dirty="0">
                <a:latin typeface="Aharoni" pitchFamily="2" charset="-79"/>
                <a:cs typeface="Aharoni" pitchFamily="2" charset="-79"/>
              </a:endParaRPr>
            </a:p>
          </p:txBody>
        </p:sp>
      </p:grpSp>
      <p:grpSp>
        <p:nvGrpSpPr>
          <p:cNvPr id="131" name="130 Grupo"/>
          <p:cNvGrpSpPr/>
          <p:nvPr/>
        </p:nvGrpSpPr>
        <p:grpSpPr>
          <a:xfrm>
            <a:off x="6491946" y="4259960"/>
            <a:ext cx="664540" cy="583247"/>
            <a:chOff x="7616788" y="695500"/>
            <a:chExt cx="664540" cy="583247"/>
          </a:xfrm>
        </p:grpSpPr>
        <p:pic>
          <p:nvPicPr>
            <p:cNvPr id="132" name="Picture 2" descr="Resultado de imagen de ESFERAS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16788" y="695500"/>
              <a:ext cx="664540" cy="5832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3" name="132 CuadroTexto"/>
            <p:cNvSpPr txBox="1"/>
            <p:nvPr/>
          </p:nvSpPr>
          <p:spPr>
            <a:xfrm>
              <a:off x="7810860" y="711946"/>
              <a:ext cx="31290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SV" sz="2400" dirty="0" smtClean="0">
                  <a:latin typeface="Aharoni" pitchFamily="2" charset="-79"/>
                  <a:cs typeface="Aharoni" pitchFamily="2" charset="-79"/>
                </a:rPr>
                <a:t>2</a:t>
              </a:r>
              <a:endParaRPr lang="es-SV" sz="2400" dirty="0">
                <a:latin typeface="Aharoni" pitchFamily="2" charset="-79"/>
                <a:cs typeface="Aharoni" pitchFamily="2" charset="-79"/>
              </a:endParaRPr>
            </a:p>
          </p:txBody>
        </p:sp>
      </p:grpSp>
      <p:grpSp>
        <p:nvGrpSpPr>
          <p:cNvPr id="134" name="133 Grupo"/>
          <p:cNvGrpSpPr/>
          <p:nvPr/>
        </p:nvGrpSpPr>
        <p:grpSpPr>
          <a:xfrm>
            <a:off x="5213380" y="4927540"/>
            <a:ext cx="664540" cy="586950"/>
            <a:chOff x="5797738" y="711946"/>
            <a:chExt cx="664540" cy="586950"/>
          </a:xfrm>
        </p:grpSpPr>
        <p:pic>
          <p:nvPicPr>
            <p:cNvPr id="135" name="Picture 2" descr="Resultado de imagen de ESFERAS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97738" y="715649"/>
              <a:ext cx="664540" cy="5832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6" name="135 CuadroTexto"/>
            <p:cNvSpPr txBox="1"/>
            <p:nvPr/>
          </p:nvSpPr>
          <p:spPr>
            <a:xfrm>
              <a:off x="5985298" y="711946"/>
              <a:ext cx="31290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SV" sz="2400" dirty="0">
                  <a:latin typeface="Aharoni" pitchFamily="2" charset="-79"/>
                  <a:cs typeface="Aharoni" pitchFamily="2" charset="-79"/>
                </a:rPr>
                <a:t>2</a:t>
              </a:r>
            </a:p>
          </p:txBody>
        </p:sp>
      </p:grpSp>
      <p:grpSp>
        <p:nvGrpSpPr>
          <p:cNvPr id="137" name="136 Grupo"/>
          <p:cNvGrpSpPr/>
          <p:nvPr/>
        </p:nvGrpSpPr>
        <p:grpSpPr>
          <a:xfrm>
            <a:off x="5812799" y="4918744"/>
            <a:ext cx="664540" cy="583247"/>
            <a:chOff x="6397157" y="703150"/>
            <a:chExt cx="664540" cy="583247"/>
          </a:xfrm>
        </p:grpSpPr>
        <p:pic>
          <p:nvPicPr>
            <p:cNvPr id="138" name="Picture 2" descr="Resultado de imagen de ESFERAS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97157" y="703150"/>
              <a:ext cx="664540" cy="5832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9" name="138 CuadroTexto"/>
            <p:cNvSpPr txBox="1"/>
            <p:nvPr/>
          </p:nvSpPr>
          <p:spPr>
            <a:xfrm>
              <a:off x="6575838" y="711946"/>
              <a:ext cx="31290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SV" sz="2400" dirty="0">
                  <a:latin typeface="Aharoni" pitchFamily="2" charset="-79"/>
                  <a:cs typeface="Aharoni" pitchFamily="2" charset="-79"/>
                </a:rPr>
                <a:t>3</a:t>
              </a:r>
            </a:p>
          </p:txBody>
        </p:sp>
      </p:grpSp>
      <p:grpSp>
        <p:nvGrpSpPr>
          <p:cNvPr id="140" name="139 Grupo"/>
          <p:cNvGrpSpPr/>
          <p:nvPr/>
        </p:nvGrpSpPr>
        <p:grpSpPr>
          <a:xfrm>
            <a:off x="6491946" y="4911094"/>
            <a:ext cx="664540" cy="583247"/>
            <a:chOff x="7616788" y="695500"/>
            <a:chExt cx="664540" cy="583247"/>
          </a:xfrm>
        </p:grpSpPr>
        <p:pic>
          <p:nvPicPr>
            <p:cNvPr id="141" name="Picture 2" descr="Resultado de imagen de ESFERAS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16788" y="695500"/>
              <a:ext cx="664540" cy="5832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2" name="141 CuadroTexto"/>
            <p:cNvSpPr txBox="1"/>
            <p:nvPr/>
          </p:nvSpPr>
          <p:spPr>
            <a:xfrm>
              <a:off x="7810860" y="711946"/>
              <a:ext cx="31290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SV" sz="2400" dirty="0" smtClean="0">
                  <a:latin typeface="Aharoni" pitchFamily="2" charset="-79"/>
                  <a:cs typeface="Aharoni" pitchFamily="2" charset="-79"/>
                </a:rPr>
                <a:t>1</a:t>
              </a:r>
              <a:endParaRPr lang="es-SV" sz="2400" dirty="0">
                <a:latin typeface="Aharoni" pitchFamily="2" charset="-79"/>
                <a:cs typeface="Aharoni" pitchFamily="2" charset="-79"/>
              </a:endParaRPr>
            </a:p>
          </p:txBody>
        </p:sp>
      </p:grpSp>
      <p:pic>
        <p:nvPicPr>
          <p:cNvPr id="144" name="Picture 23" descr="http://www.peeks.co.uk/productimages/fullsize/327ED789-9555-4FC0-8993-82AE5C9DCA2F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438" y="-99392"/>
            <a:ext cx="1929298" cy="190615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5" name="Picture 4" descr="TSE_Logo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98914">
            <a:off x="805026" y="599611"/>
            <a:ext cx="544536" cy="249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6" name="145 Rectángulo"/>
          <p:cNvSpPr/>
          <p:nvPr/>
        </p:nvSpPr>
        <p:spPr>
          <a:xfrm>
            <a:off x="4572000" y="-15190"/>
            <a:ext cx="46995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SV" sz="4000" b="1" dirty="0" smtClean="0">
                <a:solidFill>
                  <a:schemeClr val="accent1">
                    <a:lumMod val="75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+mj-lt"/>
              </a:rPr>
              <a:t>SORTEOS PÚBLICOS</a:t>
            </a:r>
            <a:endParaRPr lang="es-SV" sz="4000" b="1" dirty="0">
              <a:solidFill>
                <a:schemeClr val="accent1">
                  <a:lumMod val="75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+mj-lt"/>
            </a:endParaRPr>
          </a:p>
        </p:txBody>
      </p:sp>
      <p:pic>
        <p:nvPicPr>
          <p:cNvPr id="108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49280"/>
            <a:ext cx="9144000" cy="90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5 Grupo"/>
          <p:cNvGrpSpPr/>
          <p:nvPr/>
        </p:nvGrpSpPr>
        <p:grpSpPr>
          <a:xfrm>
            <a:off x="2555776" y="826362"/>
            <a:ext cx="2398036" cy="861846"/>
            <a:chOff x="2555776" y="826362"/>
            <a:chExt cx="2398036" cy="861846"/>
          </a:xfrm>
        </p:grpSpPr>
        <p:grpSp>
          <p:nvGrpSpPr>
            <p:cNvPr id="4" name="3 Grupo"/>
            <p:cNvGrpSpPr/>
            <p:nvPr/>
          </p:nvGrpSpPr>
          <p:grpSpPr>
            <a:xfrm>
              <a:off x="2563669" y="826362"/>
              <a:ext cx="2356648" cy="861846"/>
              <a:chOff x="2563669" y="826362"/>
              <a:chExt cx="2356648" cy="861846"/>
            </a:xfrm>
          </p:grpSpPr>
          <p:pic>
            <p:nvPicPr>
              <p:cNvPr id="1035" name="Picture 11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63669" y="841955"/>
                <a:ext cx="1058087" cy="84625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036" name="Picture 12"/>
              <p:cNvPicPr>
                <a:picLocks noChangeAspect="1" noChangeArrowheads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636834" y="826362"/>
                <a:ext cx="1059171" cy="83428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027" name="Picture 3"/>
              <p:cNvPicPr>
                <a:picLocks noChangeAspect="1" noChangeArrowheads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88542" y="826362"/>
                <a:ext cx="231775" cy="8223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5" name="4 CuadroTexto"/>
            <p:cNvSpPr txBox="1"/>
            <p:nvPr/>
          </p:nvSpPr>
          <p:spPr>
            <a:xfrm>
              <a:off x="2555776" y="971436"/>
              <a:ext cx="28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SV" sz="14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es-SV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7" name="106 CuadroTexto"/>
            <p:cNvSpPr txBox="1"/>
            <p:nvPr/>
          </p:nvSpPr>
          <p:spPr>
            <a:xfrm>
              <a:off x="2847788" y="980728"/>
              <a:ext cx="28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SV" sz="14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2</a:t>
              </a:r>
              <a:endParaRPr lang="es-SV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9" name="108 CuadroTexto"/>
            <p:cNvSpPr txBox="1"/>
            <p:nvPr/>
          </p:nvSpPr>
          <p:spPr>
            <a:xfrm>
              <a:off x="3081604" y="969842"/>
              <a:ext cx="28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SV" sz="14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es-SV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0" name="109 CuadroTexto"/>
            <p:cNvSpPr txBox="1"/>
            <p:nvPr/>
          </p:nvSpPr>
          <p:spPr>
            <a:xfrm>
              <a:off x="3351844" y="952264"/>
              <a:ext cx="28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SV" sz="14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4</a:t>
              </a:r>
              <a:endParaRPr lang="es-SV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1" name="110 CuadroTexto"/>
            <p:cNvSpPr txBox="1"/>
            <p:nvPr/>
          </p:nvSpPr>
          <p:spPr>
            <a:xfrm>
              <a:off x="3639876" y="952260"/>
              <a:ext cx="28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SV" sz="14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5</a:t>
              </a:r>
              <a:endParaRPr lang="es-SV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2" name="111 CuadroTexto"/>
            <p:cNvSpPr txBox="1"/>
            <p:nvPr/>
          </p:nvSpPr>
          <p:spPr>
            <a:xfrm>
              <a:off x="3917022" y="963150"/>
              <a:ext cx="28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SV" sz="14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6</a:t>
              </a:r>
              <a:endParaRPr lang="es-SV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3" name="112 CuadroTexto"/>
            <p:cNvSpPr txBox="1"/>
            <p:nvPr/>
          </p:nvSpPr>
          <p:spPr>
            <a:xfrm>
              <a:off x="4154818" y="963146"/>
              <a:ext cx="28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SV" sz="14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7</a:t>
              </a:r>
              <a:endParaRPr lang="es-SV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4" name="113 CuadroTexto"/>
            <p:cNvSpPr txBox="1"/>
            <p:nvPr/>
          </p:nvSpPr>
          <p:spPr>
            <a:xfrm>
              <a:off x="4421078" y="963142"/>
              <a:ext cx="28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SV" sz="14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8</a:t>
              </a:r>
              <a:endParaRPr lang="es-SV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5" name="114 CuadroTexto"/>
            <p:cNvSpPr txBox="1"/>
            <p:nvPr/>
          </p:nvSpPr>
          <p:spPr>
            <a:xfrm>
              <a:off x="4669760" y="952252"/>
              <a:ext cx="28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SV" sz="14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9</a:t>
              </a:r>
              <a:endParaRPr lang="es-SV" sz="1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3948" y="3626968"/>
            <a:ext cx="530550" cy="606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" name="Picture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3590" y="4283621"/>
            <a:ext cx="529115" cy="5746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8" name="147 CuadroTexto"/>
          <p:cNvSpPr txBox="1"/>
          <p:nvPr/>
        </p:nvSpPr>
        <p:spPr>
          <a:xfrm>
            <a:off x="147372" y="5652537"/>
            <a:ext cx="8889124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just"/>
            <a:r>
              <a:rPr lang="es-SV" sz="1600" i="1" dirty="0">
                <a:latin typeface="+mj-lt"/>
              </a:rPr>
              <a:t>Ej. de lectura: departamento de San Salvador: En los </a:t>
            </a:r>
            <a:r>
              <a:rPr lang="es-SV" sz="1600" i="1" dirty="0" smtClean="0">
                <a:latin typeface="+mj-lt"/>
              </a:rPr>
              <a:t>centros </a:t>
            </a:r>
            <a:r>
              <a:rPr lang="es-SV" sz="1600" i="1" dirty="0">
                <a:latin typeface="+mj-lt"/>
              </a:rPr>
              <a:t>de votación </a:t>
            </a:r>
            <a:r>
              <a:rPr lang="es-SV" sz="1600" i="1" dirty="0" smtClean="0">
                <a:latin typeface="+mj-lt"/>
              </a:rPr>
              <a:t>de San Salvador, se convocarán inicialmente a los ciudadanos del listado 2, quedando los listados de reserva en la secuencia 1 y 3.</a:t>
            </a:r>
            <a:endParaRPr lang="es-SV" sz="1600" i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60586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Rectángulo"/>
          <p:cNvSpPr/>
          <p:nvPr/>
        </p:nvSpPr>
        <p:spPr>
          <a:xfrm>
            <a:off x="3491880" y="116632"/>
            <a:ext cx="56166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SV" sz="3600" b="1" dirty="0" smtClean="0">
                <a:solidFill>
                  <a:schemeClr val="accent1">
                    <a:lumMod val="75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+mj-lt"/>
              </a:rPr>
              <a:t>CERTIFICACIÓN DE SORTEOS</a:t>
            </a:r>
            <a:endParaRPr lang="es-SV" sz="3600" b="1" dirty="0">
              <a:solidFill>
                <a:schemeClr val="accent1">
                  <a:lumMod val="75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+mj-lt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251520" y="1587564"/>
            <a:ext cx="864096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itchFamily="2" charset="2"/>
              <a:buChar char="§"/>
            </a:pPr>
            <a:r>
              <a:rPr lang="es-SV" sz="2400" dirty="0" smtClean="0"/>
              <a:t>Por la </a:t>
            </a:r>
            <a:r>
              <a:rPr lang="es-SV" sz="2400" b="1" dirty="0" smtClean="0"/>
              <a:t>transparencia</a:t>
            </a:r>
            <a:r>
              <a:rPr lang="es-SV" sz="2400" dirty="0" smtClean="0"/>
              <a:t> de los sorteos a efectuar por el TSE, es importante contar con el respaldo de una </a:t>
            </a:r>
            <a:r>
              <a:rPr lang="es-SV" sz="2400" b="1" dirty="0" smtClean="0"/>
              <a:t>entidad externa que certifique</a:t>
            </a:r>
            <a:r>
              <a:rPr lang="es-SV" sz="2400" dirty="0" smtClean="0"/>
              <a:t> el proceso técnico y la aleatoriedad aplicada en los mismos.</a:t>
            </a:r>
          </a:p>
          <a:p>
            <a:pPr algn="just"/>
            <a:endParaRPr lang="es-SV" sz="2400" dirty="0"/>
          </a:p>
          <a:p>
            <a:pPr marL="342900" indent="-342900" algn="just">
              <a:buFont typeface="Wingdings" pitchFamily="2" charset="2"/>
              <a:buChar char="§"/>
            </a:pPr>
            <a:r>
              <a:rPr lang="es-SV" sz="2400" dirty="0" smtClean="0"/>
              <a:t>Esta entidad podría ser una </a:t>
            </a:r>
            <a:r>
              <a:rPr lang="es-SV" sz="2400" b="1" dirty="0" smtClean="0"/>
              <a:t>Compañía Auditora </a:t>
            </a:r>
            <a:r>
              <a:rPr lang="es-SV" sz="2400" dirty="0" smtClean="0"/>
              <a:t>de reconocida trayectoria profesional o una </a:t>
            </a:r>
            <a:r>
              <a:rPr lang="es-SV" sz="2400" b="1" dirty="0" smtClean="0"/>
              <a:t>comisión integrada por técnicos informáticos de los partidos políticos</a:t>
            </a:r>
            <a:r>
              <a:rPr lang="es-SV" sz="2400" dirty="0" smtClean="0"/>
              <a:t>. </a:t>
            </a:r>
            <a:endParaRPr lang="es-SV" sz="2400" dirty="0"/>
          </a:p>
        </p:txBody>
      </p:sp>
      <p:cxnSp>
        <p:nvCxnSpPr>
          <p:cNvPr id="5" name="4 Conector recto"/>
          <p:cNvCxnSpPr/>
          <p:nvPr/>
        </p:nvCxnSpPr>
        <p:spPr>
          <a:xfrm>
            <a:off x="539552" y="908720"/>
            <a:ext cx="8424936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40425"/>
            <a:ext cx="9144000" cy="90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104" y="188640"/>
            <a:ext cx="1944624" cy="896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027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11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104" y="188640"/>
            <a:ext cx="1944624" cy="896112"/>
          </a:xfrm>
          <a:prstGeom prst="rect">
            <a:avLst/>
          </a:prstGeom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40425"/>
            <a:ext cx="9144000" cy="90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6 Imagen">
            <a:extLst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4875387"/>
            <a:ext cx="5060592" cy="10542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1 CuadroTexto"/>
          <p:cNvSpPr txBox="1"/>
          <p:nvPr/>
        </p:nvSpPr>
        <p:spPr>
          <a:xfrm>
            <a:off x="1403648" y="2525995"/>
            <a:ext cx="662200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SV" sz="4800" dirty="0" smtClean="0">
                <a:solidFill>
                  <a:schemeClr val="accent1">
                    <a:lumMod val="75000"/>
                  </a:schemeClr>
                </a:solidFill>
                <a:latin typeface="Impact" pitchFamily="34" charset="0"/>
              </a:rPr>
              <a:t>GRACIAS POR SU ATENCIÓN</a:t>
            </a:r>
            <a:endParaRPr lang="es-SV" sz="4800" dirty="0">
              <a:solidFill>
                <a:schemeClr val="accent1">
                  <a:lumMod val="75000"/>
                </a:schemeClr>
              </a:solidFill>
              <a:latin typeface="Impac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631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104" y="188640"/>
            <a:ext cx="1718886" cy="792088"/>
          </a:xfrm>
          <a:prstGeom prst="rect">
            <a:avLst/>
          </a:prstGeom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40425"/>
            <a:ext cx="9144000" cy="90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10 CuadroTexto"/>
          <p:cNvSpPr txBox="1"/>
          <p:nvPr/>
        </p:nvSpPr>
        <p:spPr>
          <a:xfrm>
            <a:off x="3954977" y="26621"/>
            <a:ext cx="508151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SV" sz="28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REQUISITOS DE </a:t>
            </a:r>
            <a:r>
              <a:rPr lang="es-SV" sz="28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LEY </a:t>
            </a:r>
          </a:p>
          <a:p>
            <a:pPr algn="r"/>
            <a:r>
              <a:rPr lang="es-SV" sz="28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PARA INTEGRAR JRV(Art. 101 CE)</a:t>
            </a:r>
            <a:endParaRPr lang="es-SV" sz="2800" b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323528" y="1074508"/>
            <a:ext cx="8740321" cy="483209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§"/>
            </a:pPr>
            <a:r>
              <a:rPr lang="es-SV" sz="2800" dirty="0">
                <a:latin typeface="+mj-lt"/>
              </a:rPr>
              <a:t>Ser salvadoreño o</a:t>
            </a:r>
            <a:r>
              <a:rPr lang="es-SV" sz="2800" dirty="0" smtClean="0">
                <a:latin typeface="+mj-lt"/>
              </a:rPr>
              <a:t> </a:t>
            </a:r>
            <a:r>
              <a:rPr lang="es-SV" sz="2800" dirty="0">
                <a:latin typeface="+mj-lt"/>
              </a:rPr>
              <a:t>salvadoreña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es-SV" sz="2800" dirty="0">
                <a:latin typeface="+mj-lt"/>
              </a:rPr>
              <a:t>Mayor de 18 años 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es-SV" sz="2800" dirty="0">
                <a:latin typeface="+mj-lt"/>
              </a:rPr>
              <a:t>De reconocida honradez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es-SV" sz="2800" dirty="0">
                <a:latin typeface="+mj-lt"/>
              </a:rPr>
              <a:t>Saber leer y escribir correctamente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es-SV" sz="2800" dirty="0">
                <a:latin typeface="+mj-lt"/>
              </a:rPr>
              <a:t>No tener ninguna de las inhabilidades indicadas en los </a:t>
            </a:r>
            <a:endParaRPr lang="es-SV" sz="2800" dirty="0" smtClean="0">
              <a:latin typeface="+mj-lt"/>
            </a:endParaRPr>
          </a:p>
          <a:p>
            <a:r>
              <a:rPr lang="es-SV" sz="2800" dirty="0">
                <a:latin typeface="+mj-lt"/>
              </a:rPr>
              <a:t> </a:t>
            </a:r>
            <a:r>
              <a:rPr lang="es-SV" sz="2800" dirty="0" smtClean="0">
                <a:latin typeface="+mj-lt"/>
              </a:rPr>
              <a:t>     Arts</a:t>
            </a:r>
            <a:r>
              <a:rPr lang="es-SV" sz="2800" dirty="0">
                <a:latin typeface="+mj-lt"/>
              </a:rPr>
              <a:t>. 74 y 75 de la Constitución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es-SV" sz="2800" dirty="0">
                <a:latin typeface="+mj-lt"/>
              </a:rPr>
              <a:t>No tener afiliación </a:t>
            </a:r>
            <a:r>
              <a:rPr lang="es-SV" sz="2800" dirty="0" smtClean="0">
                <a:latin typeface="+mj-lt"/>
              </a:rPr>
              <a:t>partidaria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es-SV" sz="2800" dirty="0" smtClean="0">
                <a:latin typeface="+mj-lt"/>
              </a:rPr>
              <a:t>No tener los impedimentos señalados en el Art. 119 CE</a:t>
            </a:r>
          </a:p>
          <a:p>
            <a:pPr marL="457200" indent="-457200">
              <a:buFont typeface="Wingdings" pitchFamily="2" charset="2"/>
              <a:buChar char="§"/>
            </a:pPr>
            <a:r>
              <a:rPr lang="es-ES_tradnl" sz="2800" dirty="0" smtClean="0"/>
              <a:t>Residir </a:t>
            </a:r>
            <a:r>
              <a:rPr lang="es-ES_tradnl" sz="2800" dirty="0"/>
              <a:t>en el departamento y municipio respectivo donde ejercerán sus </a:t>
            </a:r>
            <a:r>
              <a:rPr lang="es-ES_tradnl" sz="2800" dirty="0" smtClean="0"/>
              <a:t>funciones (Art. 117 CE)</a:t>
            </a:r>
            <a:endParaRPr lang="es-SV" sz="2800" dirty="0" smtClean="0">
              <a:latin typeface="+mj-lt"/>
            </a:endParaRPr>
          </a:p>
          <a:p>
            <a:pPr marL="457200" indent="-457200">
              <a:buFont typeface="Wingdings" pitchFamily="2" charset="2"/>
              <a:buChar char="§"/>
            </a:pPr>
            <a:r>
              <a:rPr lang="es-SV" sz="2800" dirty="0" smtClean="0">
                <a:latin typeface="+mj-lt"/>
              </a:rPr>
              <a:t>Ser previamente capacitado y acreditado por el TSE</a:t>
            </a:r>
            <a:endParaRPr lang="es-SV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42032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104" y="188640"/>
            <a:ext cx="1718886" cy="792088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40425"/>
            <a:ext cx="9144000" cy="90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179104" y="732760"/>
            <a:ext cx="864136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_tradnl" b="1" dirty="0"/>
              <a:t> </a:t>
            </a:r>
            <a:endParaRPr lang="es-SV" dirty="0"/>
          </a:p>
          <a:p>
            <a:pPr algn="just"/>
            <a:r>
              <a:rPr lang="es-ES_tradnl" dirty="0"/>
              <a:t>Art. </a:t>
            </a:r>
            <a:r>
              <a:rPr lang="es-ES_tradnl" dirty="0" smtClean="0"/>
              <a:t>119 CE.- </a:t>
            </a:r>
            <a:r>
              <a:rPr lang="es-ES_tradnl" dirty="0"/>
              <a:t>No </a:t>
            </a:r>
            <a:r>
              <a:rPr lang="es-ES_tradnl" b="1" dirty="0"/>
              <a:t>podrán ser miembros </a:t>
            </a:r>
            <a:r>
              <a:rPr lang="es-ES_tradnl" dirty="0"/>
              <a:t>o </a:t>
            </a:r>
            <a:r>
              <a:rPr lang="es-ES_tradnl" dirty="0" err="1"/>
              <a:t>miembras</a:t>
            </a:r>
            <a:r>
              <a:rPr lang="es-ES_tradnl" dirty="0"/>
              <a:t> de </a:t>
            </a:r>
            <a:r>
              <a:rPr lang="es-ES_tradnl" b="1" dirty="0"/>
              <a:t>ningún organismo electoral</a:t>
            </a:r>
            <a:r>
              <a:rPr lang="es-ES_tradnl" dirty="0"/>
              <a:t>:</a:t>
            </a:r>
            <a:endParaRPr lang="es-SV" dirty="0"/>
          </a:p>
          <a:p>
            <a:pPr lvl="0" algn="just"/>
            <a:endParaRPr lang="es-ES_tradnl" dirty="0" smtClean="0"/>
          </a:p>
          <a:p>
            <a:pPr marL="285750" lvl="0" indent="-285750" algn="just">
              <a:buFont typeface="Wingdings" pitchFamily="2" charset="2"/>
              <a:buChar char="§"/>
            </a:pPr>
            <a:r>
              <a:rPr lang="es-ES_tradnl" b="1" dirty="0" smtClean="0"/>
              <a:t>Los </a:t>
            </a:r>
            <a:r>
              <a:rPr lang="es-ES_tradnl" b="1" dirty="0"/>
              <a:t>parientes entre sí</a:t>
            </a:r>
            <a:r>
              <a:rPr lang="es-ES_tradnl" dirty="0"/>
              <a:t>, dentro del cuarto grado de consanguinidad o segundo de afinidad, y los cónyuges o parientes por adopción, </a:t>
            </a:r>
            <a:r>
              <a:rPr lang="es-ES_tradnl" b="1" dirty="0"/>
              <a:t>en una misma Junta</a:t>
            </a:r>
            <a:r>
              <a:rPr lang="es-ES_tradnl" dirty="0" smtClean="0"/>
              <a:t>;</a:t>
            </a:r>
          </a:p>
          <a:p>
            <a:pPr marL="285750" lvl="0" indent="-285750" algn="just">
              <a:buFont typeface="Wingdings" pitchFamily="2" charset="2"/>
              <a:buChar char="§"/>
            </a:pPr>
            <a:r>
              <a:rPr lang="es-ES_tradnl" b="1" dirty="0" smtClean="0"/>
              <a:t>Los </a:t>
            </a:r>
            <a:r>
              <a:rPr lang="es-ES_tradnl" b="1" dirty="0"/>
              <a:t>parientes </a:t>
            </a:r>
            <a:r>
              <a:rPr lang="es-ES_tradnl" dirty="0"/>
              <a:t>en los mismos grados indicados, </a:t>
            </a:r>
            <a:r>
              <a:rPr lang="es-ES_tradnl" b="1" dirty="0"/>
              <a:t>con cualquiera de los miembros de un organismo electoral inmediato superior</a:t>
            </a:r>
            <a:r>
              <a:rPr lang="es-ES_tradnl" dirty="0"/>
              <a:t> al de la Junta de que se trate;</a:t>
            </a:r>
            <a:endParaRPr lang="es-SV" dirty="0"/>
          </a:p>
          <a:p>
            <a:pPr marL="285750" lvl="0" indent="-285750" algn="just">
              <a:buFont typeface="Wingdings" pitchFamily="2" charset="2"/>
              <a:buChar char="§"/>
            </a:pPr>
            <a:r>
              <a:rPr lang="es-ES_tradnl" dirty="0" smtClean="0"/>
              <a:t>Las </a:t>
            </a:r>
            <a:r>
              <a:rPr lang="es-ES_tradnl" dirty="0"/>
              <a:t>personas que </a:t>
            </a:r>
            <a:r>
              <a:rPr lang="es-ES_tradnl" b="1" dirty="0"/>
              <a:t>no estén en el ejercicio de los derechos ciudadanos;</a:t>
            </a:r>
            <a:endParaRPr lang="es-SV" b="1" dirty="0"/>
          </a:p>
          <a:p>
            <a:pPr marL="285750" indent="-285750" algn="just">
              <a:buFont typeface="Wingdings" pitchFamily="2" charset="2"/>
              <a:buChar char="§"/>
            </a:pPr>
            <a:r>
              <a:rPr lang="es-ES_tradnl" dirty="0" smtClean="0"/>
              <a:t>Los </a:t>
            </a:r>
            <a:r>
              <a:rPr lang="es-ES_tradnl" dirty="0"/>
              <a:t>funcionarios y funcionarias </a:t>
            </a:r>
            <a:r>
              <a:rPr lang="es-ES_tradnl" b="1" dirty="0"/>
              <a:t>que ejerzan jurisdicción y sus secretarios</a:t>
            </a:r>
            <a:r>
              <a:rPr lang="es-ES_tradnl" dirty="0"/>
              <a:t>;</a:t>
            </a:r>
            <a:endParaRPr lang="es-SV" dirty="0"/>
          </a:p>
          <a:p>
            <a:pPr marL="285750" lvl="0" indent="-285750" algn="just">
              <a:buFont typeface="Wingdings" pitchFamily="2" charset="2"/>
              <a:buChar char="§"/>
            </a:pPr>
            <a:r>
              <a:rPr lang="es-ES_tradnl" dirty="0" smtClean="0"/>
              <a:t>Los </a:t>
            </a:r>
            <a:r>
              <a:rPr lang="es-ES_tradnl" dirty="0"/>
              <a:t>funcionarios y funcionarias </a:t>
            </a:r>
            <a:r>
              <a:rPr lang="es-ES_tradnl" b="1" dirty="0"/>
              <a:t>de elección popular y los candidatos a dichos cargos</a:t>
            </a:r>
            <a:r>
              <a:rPr lang="es-ES_tradnl" dirty="0"/>
              <a:t>; y</a:t>
            </a:r>
            <a:endParaRPr lang="es-SV" dirty="0"/>
          </a:p>
          <a:p>
            <a:pPr marL="285750" indent="-285750" algn="just">
              <a:buFont typeface="Wingdings" pitchFamily="2" charset="2"/>
              <a:buChar char="§"/>
            </a:pPr>
            <a:r>
              <a:rPr lang="es-ES_tradnl" dirty="0" smtClean="0"/>
              <a:t>Las </a:t>
            </a:r>
            <a:r>
              <a:rPr lang="es-ES_tradnl" dirty="0"/>
              <a:t>personas de </a:t>
            </a:r>
            <a:r>
              <a:rPr lang="es-ES_tradnl" b="1" dirty="0"/>
              <a:t>alta en la Fuerza Armada</a:t>
            </a:r>
            <a:r>
              <a:rPr lang="es-ES_tradnl" dirty="0"/>
              <a:t>, los </a:t>
            </a:r>
            <a:r>
              <a:rPr lang="es-ES_tradnl" b="1" dirty="0"/>
              <a:t>miembros de la Policía Nacional Civil </a:t>
            </a:r>
            <a:r>
              <a:rPr lang="es-ES_tradnl" dirty="0"/>
              <a:t>y </a:t>
            </a:r>
            <a:r>
              <a:rPr lang="es-ES_tradnl" b="1" dirty="0"/>
              <a:t>cuerpos de seguridad municipales</a:t>
            </a:r>
            <a:r>
              <a:rPr lang="es-ES_tradnl" dirty="0"/>
              <a:t>.</a:t>
            </a:r>
            <a:endParaRPr lang="es-SV" dirty="0"/>
          </a:p>
        </p:txBody>
      </p:sp>
      <p:sp>
        <p:nvSpPr>
          <p:cNvPr id="5" name="4 Rectángulo"/>
          <p:cNvSpPr/>
          <p:nvPr/>
        </p:nvSpPr>
        <p:spPr>
          <a:xfrm>
            <a:off x="4719675" y="77723"/>
            <a:ext cx="438882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s-ES_tradnl" sz="24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IMPEDIMENTOS Y CRITERIOS </a:t>
            </a:r>
          </a:p>
          <a:p>
            <a:pPr algn="r"/>
            <a:r>
              <a:rPr lang="es-ES_tradnl" sz="2400" b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INSTITUCIONALES DE EXCEPCIÓN</a:t>
            </a:r>
            <a:endParaRPr lang="es-SV" sz="2400" b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323528" y="4365104"/>
            <a:ext cx="611712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SV" b="1" dirty="0" smtClean="0">
                <a:solidFill>
                  <a:schemeClr val="accent1"/>
                </a:solidFill>
              </a:rPr>
              <a:t>Por criterio institucional serán excluidos del sorteo ciudadano:</a:t>
            </a:r>
          </a:p>
          <a:p>
            <a:endParaRPr lang="es-SV" dirty="0"/>
          </a:p>
          <a:p>
            <a:pPr marL="285750" indent="-285750">
              <a:buFont typeface="Wingdings" pitchFamily="2" charset="2"/>
              <a:buChar char="§"/>
            </a:pPr>
            <a:r>
              <a:rPr lang="es-SV" dirty="0" smtClean="0"/>
              <a:t>Las personas de </a:t>
            </a:r>
            <a:r>
              <a:rPr lang="es-SV" b="1" dirty="0" smtClean="0"/>
              <a:t>60 años o más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s-SV" dirty="0" smtClean="0"/>
              <a:t>Lo </a:t>
            </a:r>
            <a:r>
              <a:rPr lang="es-SV" b="1" dirty="0" smtClean="0"/>
              <a:t>empleados</a:t>
            </a:r>
            <a:r>
              <a:rPr lang="es-SV" dirty="0" smtClean="0"/>
              <a:t> y empleadas del </a:t>
            </a:r>
            <a:r>
              <a:rPr lang="es-SV" b="1" dirty="0" smtClean="0"/>
              <a:t>TSE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s-SV" dirty="0" smtClean="0"/>
              <a:t>Quienes no hayan votado en las últimas </a:t>
            </a:r>
            <a:r>
              <a:rPr lang="es-SV" b="1" dirty="0" smtClean="0"/>
              <a:t>dos elecciones </a:t>
            </a:r>
          </a:p>
          <a:p>
            <a:pPr marL="285750" indent="-285750">
              <a:buFont typeface="Wingdings" pitchFamily="2" charset="2"/>
              <a:buChar char="§"/>
            </a:pPr>
            <a:endParaRPr lang="es-SV" dirty="0"/>
          </a:p>
        </p:txBody>
      </p:sp>
    </p:spTree>
    <p:extLst>
      <p:ext uri="{BB962C8B-B14F-4D97-AF65-F5344CB8AC3E}">
        <p14:creationId xmlns:p14="http://schemas.microsoft.com/office/powerpoint/2010/main" val="38127855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104" y="188640"/>
            <a:ext cx="1944624" cy="896112"/>
          </a:xfrm>
          <a:prstGeom prst="rect">
            <a:avLst/>
          </a:prstGeom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40425"/>
            <a:ext cx="9144000" cy="90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2627784" y="200834"/>
            <a:ext cx="643606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SV" sz="2000" b="1" dirty="0" smtClean="0">
                <a:solidFill>
                  <a:schemeClr val="accent1">
                    <a:lumMod val="75000"/>
                  </a:schemeClr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+mj-lt"/>
              </a:rPr>
              <a:t>PRESENTACIÓN DE PROPUESTAS Y DETERMINACIÓN DE LA CANTIDAD DE CIUDADANOS NECESARIA PARA COMPLEMENTAR LAS JRV </a:t>
            </a:r>
            <a:endParaRPr lang="es-SV" sz="2000" b="1" dirty="0">
              <a:solidFill>
                <a:schemeClr val="accent1">
                  <a:lumMod val="75000"/>
                </a:schemeClr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+mj-lt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611560" y="1484784"/>
            <a:ext cx="83202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s-SV" sz="2000" dirty="0" smtClean="0"/>
              <a:t>Recepción de propuestas de ciudadanos para integrar las JRV (3/nov/2017)</a:t>
            </a:r>
          </a:p>
          <a:p>
            <a:pPr marL="342900" indent="-342900">
              <a:buAutoNum type="arabicPeriod"/>
            </a:pPr>
            <a:r>
              <a:rPr lang="es-SV" sz="2000" dirty="0" smtClean="0"/>
              <a:t>Distribución de cargos y sorteo del quinto integrante JRV (9/nov/2017)</a:t>
            </a:r>
            <a:endParaRPr lang="es-SV" sz="2000" dirty="0"/>
          </a:p>
        </p:txBody>
      </p:sp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9464354"/>
              </p:ext>
            </p:extLst>
          </p:nvPr>
        </p:nvGraphicFramePr>
        <p:xfrm>
          <a:off x="899592" y="2395696"/>
          <a:ext cx="7560840" cy="3337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60140"/>
                <a:gridCol w="1260140"/>
                <a:gridCol w="1260140"/>
                <a:gridCol w="1260140"/>
                <a:gridCol w="1260140"/>
                <a:gridCol w="126014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SV" b="1" dirty="0" smtClean="0"/>
                        <a:t>JRV</a:t>
                      </a:r>
                      <a:endParaRPr lang="es-SV" b="1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b="1" dirty="0" smtClean="0"/>
                        <a:t>Presidente</a:t>
                      </a:r>
                      <a:endParaRPr lang="es-SV" b="1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b="1" dirty="0" smtClean="0"/>
                        <a:t>Secretario</a:t>
                      </a:r>
                      <a:endParaRPr lang="es-SV" b="1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b="1" dirty="0" smtClean="0"/>
                        <a:t>1er vocal</a:t>
                      </a:r>
                      <a:endParaRPr lang="es-SV" b="1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b="1" dirty="0" smtClean="0"/>
                        <a:t>2do vocal</a:t>
                      </a:r>
                      <a:endParaRPr lang="es-SV" b="1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b="1" dirty="0" smtClean="0"/>
                        <a:t>3er vocal</a:t>
                      </a:r>
                      <a:endParaRPr lang="es-SV" b="1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0001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1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2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3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4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5A</a:t>
                      </a:r>
                      <a:endParaRPr lang="es-SV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0002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2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3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4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5B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1</a:t>
                      </a:r>
                      <a:endParaRPr lang="es-SV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0003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3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4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5C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1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2</a:t>
                      </a:r>
                      <a:endParaRPr lang="es-SV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0004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4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5D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1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2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3</a:t>
                      </a:r>
                      <a:endParaRPr lang="es-SV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0005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5E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1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2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3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4</a:t>
                      </a:r>
                      <a:endParaRPr lang="es-SV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0006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smtClean="0"/>
                        <a:t>1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smtClean="0"/>
                        <a:t>2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smtClean="0"/>
                        <a:t>3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smtClean="0"/>
                        <a:t>4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smtClean="0"/>
                        <a:t>5F</a:t>
                      </a:r>
                      <a:endParaRPr lang="es-SV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…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…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…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…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…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…</a:t>
                      </a:r>
                      <a:endParaRPr lang="es-SV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9,422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…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…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…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…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…</a:t>
                      </a:r>
                      <a:endParaRPr lang="es-SV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04721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49280"/>
            <a:ext cx="9144000" cy="90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2825826"/>
              </p:ext>
            </p:extLst>
          </p:nvPr>
        </p:nvGraphicFramePr>
        <p:xfrm>
          <a:off x="107504" y="622140"/>
          <a:ext cx="8712966" cy="51111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2161"/>
                <a:gridCol w="1452161"/>
                <a:gridCol w="1452161"/>
                <a:gridCol w="1452161"/>
                <a:gridCol w="1452161"/>
                <a:gridCol w="1452161"/>
              </a:tblGrid>
              <a:tr h="525509">
                <a:tc>
                  <a:txBody>
                    <a:bodyPr/>
                    <a:lstStyle/>
                    <a:p>
                      <a:pPr algn="ctr"/>
                      <a:r>
                        <a:rPr lang="es-SV" sz="1600" dirty="0" smtClean="0"/>
                        <a:t>JRV</a:t>
                      </a:r>
                      <a:endParaRPr lang="es-SV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sz="1600" dirty="0" smtClean="0"/>
                        <a:t>Presidente</a:t>
                      </a:r>
                      <a:endParaRPr lang="es-SV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sz="1600" dirty="0" smtClean="0"/>
                        <a:t>Secretario</a:t>
                      </a:r>
                      <a:endParaRPr lang="es-SV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sz="1600" dirty="0" smtClean="0"/>
                        <a:t>1er vocal</a:t>
                      </a:r>
                      <a:endParaRPr lang="es-SV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sz="1600" dirty="0" smtClean="0"/>
                        <a:t>2do vocal</a:t>
                      </a:r>
                      <a:endParaRPr lang="es-SV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sz="1600" dirty="0" smtClean="0"/>
                        <a:t>3er vocal</a:t>
                      </a:r>
                      <a:endParaRPr lang="es-SV" sz="1600" dirty="0"/>
                    </a:p>
                  </a:txBody>
                  <a:tcPr/>
                </a:tc>
              </a:tr>
              <a:tr h="525509"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0001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1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2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358775" algn="l"/>
                        </a:tabLst>
                      </a:pPr>
                      <a:r>
                        <a:rPr lang="es-SV" dirty="0" smtClean="0"/>
                        <a:t>       3   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SV" dirty="0" smtClean="0"/>
                        <a:t>       4     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5A</a:t>
                      </a:r>
                      <a:endParaRPr lang="es-SV" dirty="0"/>
                    </a:p>
                  </a:txBody>
                  <a:tcPr/>
                </a:tc>
              </a:tr>
              <a:tr h="525509"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0002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2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3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4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5B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1</a:t>
                      </a:r>
                      <a:endParaRPr lang="es-SV" dirty="0"/>
                    </a:p>
                  </a:txBody>
                  <a:tcPr/>
                </a:tc>
              </a:tr>
              <a:tr h="525509"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0003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3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4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5C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1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2</a:t>
                      </a:r>
                      <a:endParaRPr lang="es-SV" dirty="0"/>
                    </a:p>
                  </a:txBody>
                  <a:tcPr/>
                </a:tc>
              </a:tr>
              <a:tr h="525509"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0004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4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SV" dirty="0" smtClean="0"/>
                        <a:t>      5D  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SV" dirty="0" smtClean="0"/>
                        <a:t>        1    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SV" dirty="0" smtClean="0"/>
                        <a:t>       2   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3</a:t>
                      </a:r>
                      <a:endParaRPr lang="es-SV" dirty="0"/>
                    </a:p>
                  </a:txBody>
                  <a:tcPr/>
                </a:tc>
              </a:tr>
              <a:tr h="907043"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0005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Coalición</a:t>
                      </a:r>
                      <a:r>
                        <a:rPr lang="es-SV" baseline="0" dirty="0" smtClean="0"/>
                        <a:t> (5E-3)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1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2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s-SV" dirty="0" smtClean="0"/>
                        <a:t>3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4</a:t>
                      </a:r>
                      <a:endParaRPr lang="es-SV" dirty="0"/>
                    </a:p>
                  </a:txBody>
                  <a:tcPr/>
                </a:tc>
              </a:tr>
              <a:tr h="525509"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0006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1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2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3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SV" dirty="0" smtClean="0"/>
                        <a:t>      4   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5F</a:t>
                      </a:r>
                      <a:endParaRPr lang="es-SV" dirty="0"/>
                    </a:p>
                  </a:txBody>
                  <a:tcPr/>
                </a:tc>
              </a:tr>
              <a:tr h="525509"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…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smtClean="0"/>
                        <a:t>…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smtClean="0"/>
                        <a:t>…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smtClean="0"/>
                        <a:t>…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smtClean="0"/>
                        <a:t>…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smtClean="0"/>
                        <a:t>…</a:t>
                      </a:r>
                      <a:endParaRPr lang="es-SV" dirty="0"/>
                    </a:p>
                  </a:txBody>
                  <a:tcPr/>
                </a:tc>
              </a:tr>
              <a:tr h="525509"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Total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9,422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9,422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9,422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9,422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9,422</a:t>
                      </a:r>
                      <a:endParaRPr lang="es-SV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6 CuadroTexto"/>
          <p:cNvSpPr txBox="1"/>
          <p:nvPr/>
        </p:nvSpPr>
        <p:spPr>
          <a:xfrm>
            <a:off x="44655" y="116632"/>
            <a:ext cx="93518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SV" sz="2000" b="1" dirty="0" smtClean="0">
                <a:solidFill>
                  <a:schemeClr val="accent1">
                    <a:lumMod val="75000"/>
                  </a:schemeClr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</a:rPr>
              <a:t>EJEMPLO DE APLICACIÓN DE REGLA POR ESPACIOS VACÍOS</a:t>
            </a:r>
            <a:endParaRPr lang="es-SV" sz="2000" b="1" dirty="0">
              <a:solidFill>
                <a:schemeClr val="accent1">
                  <a:lumMod val="75000"/>
                </a:schemeClr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+mn-lt"/>
            </a:endParaRPr>
          </a:p>
        </p:txBody>
      </p:sp>
      <p:cxnSp>
        <p:nvCxnSpPr>
          <p:cNvPr id="12" name="11 Conector recto"/>
          <p:cNvCxnSpPr/>
          <p:nvPr/>
        </p:nvCxnSpPr>
        <p:spPr>
          <a:xfrm flipH="1">
            <a:off x="4811029" y="1221073"/>
            <a:ext cx="360040" cy="21602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"/>
          <p:cNvCxnSpPr/>
          <p:nvPr/>
        </p:nvCxnSpPr>
        <p:spPr>
          <a:xfrm flipH="1">
            <a:off x="3347864" y="2810240"/>
            <a:ext cx="360040" cy="21602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"/>
          <p:cNvCxnSpPr/>
          <p:nvPr/>
        </p:nvCxnSpPr>
        <p:spPr>
          <a:xfrm flipH="1">
            <a:off x="6219343" y="2825283"/>
            <a:ext cx="360040" cy="21602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17 Conector recto de flecha"/>
          <p:cNvCxnSpPr/>
          <p:nvPr/>
        </p:nvCxnSpPr>
        <p:spPr>
          <a:xfrm flipH="1">
            <a:off x="7164288" y="2933295"/>
            <a:ext cx="576064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18 Conector recto"/>
          <p:cNvCxnSpPr/>
          <p:nvPr/>
        </p:nvCxnSpPr>
        <p:spPr>
          <a:xfrm flipH="1">
            <a:off x="7921927" y="2791700"/>
            <a:ext cx="360040" cy="21602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 de flecha"/>
          <p:cNvCxnSpPr/>
          <p:nvPr/>
        </p:nvCxnSpPr>
        <p:spPr>
          <a:xfrm flipH="1">
            <a:off x="5724128" y="1344943"/>
            <a:ext cx="345670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20 Conector recto de flecha"/>
          <p:cNvCxnSpPr/>
          <p:nvPr/>
        </p:nvCxnSpPr>
        <p:spPr>
          <a:xfrm flipH="1">
            <a:off x="7164288" y="1375042"/>
            <a:ext cx="576064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22 Conector recto"/>
          <p:cNvCxnSpPr/>
          <p:nvPr/>
        </p:nvCxnSpPr>
        <p:spPr>
          <a:xfrm flipH="1">
            <a:off x="6192180" y="1267030"/>
            <a:ext cx="360040" cy="21602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23 Conector recto"/>
          <p:cNvCxnSpPr/>
          <p:nvPr/>
        </p:nvCxnSpPr>
        <p:spPr>
          <a:xfrm flipH="1">
            <a:off x="7956376" y="1196752"/>
            <a:ext cx="360040" cy="21602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24 Conector recto"/>
          <p:cNvCxnSpPr/>
          <p:nvPr/>
        </p:nvCxnSpPr>
        <p:spPr>
          <a:xfrm flipH="1">
            <a:off x="4811029" y="2813472"/>
            <a:ext cx="360040" cy="21602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27 Conector recto de flecha"/>
          <p:cNvCxnSpPr/>
          <p:nvPr/>
        </p:nvCxnSpPr>
        <p:spPr>
          <a:xfrm flipH="1">
            <a:off x="4226330" y="2933295"/>
            <a:ext cx="345670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28 Conector recto de flecha"/>
          <p:cNvCxnSpPr/>
          <p:nvPr/>
        </p:nvCxnSpPr>
        <p:spPr>
          <a:xfrm flipH="1">
            <a:off x="5724128" y="2918252"/>
            <a:ext cx="345670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30 Conector recto de flecha"/>
          <p:cNvCxnSpPr/>
          <p:nvPr/>
        </p:nvCxnSpPr>
        <p:spPr>
          <a:xfrm flipH="1">
            <a:off x="2686793" y="3947255"/>
            <a:ext cx="3892590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1 Elipse"/>
          <p:cNvSpPr/>
          <p:nvPr/>
        </p:nvSpPr>
        <p:spPr>
          <a:xfrm>
            <a:off x="4811029" y="1160634"/>
            <a:ext cx="360040" cy="3635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/>
          </a:p>
        </p:txBody>
      </p:sp>
      <p:sp>
        <p:nvSpPr>
          <p:cNvPr id="32" name="31 Elipse"/>
          <p:cNvSpPr/>
          <p:nvPr/>
        </p:nvSpPr>
        <p:spPr>
          <a:xfrm>
            <a:off x="3347864" y="2736502"/>
            <a:ext cx="360040" cy="3635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/>
          </a:p>
        </p:txBody>
      </p:sp>
      <p:sp>
        <p:nvSpPr>
          <p:cNvPr id="3" name="2 Elipse"/>
          <p:cNvSpPr/>
          <p:nvPr/>
        </p:nvSpPr>
        <p:spPr>
          <a:xfrm>
            <a:off x="1619672" y="3100002"/>
            <a:ext cx="1440160" cy="83305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 sz="1600"/>
          </a:p>
        </p:txBody>
      </p:sp>
      <p:cxnSp>
        <p:nvCxnSpPr>
          <p:cNvPr id="37" name="36 Conector recto"/>
          <p:cNvCxnSpPr/>
          <p:nvPr/>
        </p:nvCxnSpPr>
        <p:spPr>
          <a:xfrm flipH="1">
            <a:off x="7932356" y="4257092"/>
            <a:ext cx="360040" cy="21602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37 Conector recto de flecha"/>
          <p:cNvCxnSpPr/>
          <p:nvPr/>
        </p:nvCxnSpPr>
        <p:spPr>
          <a:xfrm flipH="1">
            <a:off x="7164288" y="4365104"/>
            <a:ext cx="576064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38 Conector recto"/>
          <p:cNvCxnSpPr/>
          <p:nvPr/>
        </p:nvCxnSpPr>
        <p:spPr>
          <a:xfrm flipH="1">
            <a:off x="6399363" y="3334411"/>
            <a:ext cx="360040" cy="21602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39 Conector recto"/>
          <p:cNvCxnSpPr/>
          <p:nvPr/>
        </p:nvCxnSpPr>
        <p:spPr>
          <a:xfrm flipH="1">
            <a:off x="7900089" y="3349526"/>
            <a:ext cx="360040" cy="21602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29 Conector recto"/>
          <p:cNvCxnSpPr/>
          <p:nvPr/>
        </p:nvCxnSpPr>
        <p:spPr>
          <a:xfrm flipH="1">
            <a:off x="6210606" y="4249552"/>
            <a:ext cx="360040" cy="21602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4 CuadroTexto"/>
          <p:cNvSpPr txBox="1"/>
          <p:nvPr/>
        </p:nvSpPr>
        <p:spPr>
          <a:xfrm>
            <a:off x="5203727" y="1168604"/>
            <a:ext cx="487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SV" dirty="0" smtClean="0"/>
              <a:t>(4)</a:t>
            </a:r>
            <a:endParaRPr lang="es-SV" dirty="0"/>
          </a:p>
        </p:txBody>
      </p:sp>
      <p:sp>
        <p:nvSpPr>
          <p:cNvPr id="9" name="8 CuadroTexto"/>
          <p:cNvSpPr txBox="1"/>
          <p:nvPr/>
        </p:nvSpPr>
        <p:spPr>
          <a:xfrm>
            <a:off x="6545488" y="1187460"/>
            <a:ext cx="625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SV" dirty="0" smtClean="0"/>
              <a:t>(5A)</a:t>
            </a:r>
            <a:endParaRPr lang="es-SV" dirty="0"/>
          </a:p>
        </p:txBody>
      </p:sp>
      <p:sp>
        <p:nvSpPr>
          <p:cNvPr id="10" name="9 CuadroTexto"/>
          <p:cNvSpPr txBox="1"/>
          <p:nvPr/>
        </p:nvSpPr>
        <p:spPr>
          <a:xfrm>
            <a:off x="3707904" y="2737502"/>
            <a:ext cx="487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SV" dirty="0" smtClean="0"/>
              <a:t>(1)</a:t>
            </a:r>
            <a:endParaRPr lang="es-SV" dirty="0"/>
          </a:p>
        </p:txBody>
      </p:sp>
      <p:sp>
        <p:nvSpPr>
          <p:cNvPr id="11" name="10 CuadroTexto"/>
          <p:cNvSpPr txBox="1"/>
          <p:nvPr/>
        </p:nvSpPr>
        <p:spPr>
          <a:xfrm>
            <a:off x="5171069" y="2715971"/>
            <a:ext cx="487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SV" dirty="0" smtClean="0"/>
              <a:t>(2)</a:t>
            </a:r>
            <a:endParaRPr lang="es-SV" dirty="0"/>
          </a:p>
        </p:txBody>
      </p:sp>
      <p:sp>
        <p:nvSpPr>
          <p:cNvPr id="15" name="14 CuadroTexto"/>
          <p:cNvSpPr txBox="1"/>
          <p:nvPr/>
        </p:nvSpPr>
        <p:spPr>
          <a:xfrm>
            <a:off x="6570873" y="2715498"/>
            <a:ext cx="487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SV" dirty="0" smtClean="0"/>
              <a:t>(3)</a:t>
            </a:r>
            <a:endParaRPr lang="es-SV" dirty="0"/>
          </a:p>
        </p:txBody>
      </p:sp>
      <p:sp>
        <p:nvSpPr>
          <p:cNvPr id="16" name="15 CuadroTexto"/>
          <p:cNvSpPr txBox="1"/>
          <p:nvPr/>
        </p:nvSpPr>
        <p:spPr>
          <a:xfrm>
            <a:off x="6545488" y="4168252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SV" dirty="0" smtClean="0"/>
              <a:t>(5F)</a:t>
            </a:r>
            <a:endParaRPr lang="es-SV" dirty="0"/>
          </a:p>
        </p:txBody>
      </p:sp>
    </p:spTree>
    <p:extLst>
      <p:ext uri="{BB962C8B-B14F-4D97-AF65-F5344CB8AC3E}">
        <p14:creationId xmlns:p14="http://schemas.microsoft.com/office/powerpoint/2010/main" val="173564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2" grpId="0" animBg="1"/>
      <p:bldP spid="3" grpId="0" animBg="1"/>
      <p:bldP spid="5" grpId="0"/>
      <p:bldP spid="9" grpId="0"/>
      <p:bldP spid="10" grpId="0"/>
      <p:bldP spid="11" grpId="0"/>
      <p:bldP spid="15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40425"/>
            <a:ext cx="9144000" cy="90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6927274"/>
              </p:ext>
            </p:extLst>
          </p:nvPr>
        </p:nvGraphicFramePr>
        <p:xfrm>
          <a:off x="179512" y="541744"/>
          <a:ext cx="8784976" cy="5501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98122"/>
                <a:gridCol w="1098122"/>
                <a:gridCol w="1098122"/>
                <a:gridCol w="1098122"/>
                <a:gridCol w="1098122"/>
                <a:gridCol w="1098122"/>
                <a:gridCol w="1098122"/>
                <a:gridCol w="109812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SV" b="1" dirty="0" smtClean="0"/>
                        <a:t>JRV</a:t>
                      </a:r>
                      <a:endParaRPr lang="es-SV" b="1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sz="1600" b="1" dirty="0" smtClean="0"/>
                        <a:t>Presidente</a:t>
                      </a:r>
                      <a:endParaRPr lang="es-SV" sz="1600" b="1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sz="1600" b="1" dirty="0" smtClean="0"/>
                        <a:t>Secretario</a:t>
                      </a:r>
                      <a:endParaRPr lang="es-SV" sz="1600" b="1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b="1" dirty="0" smtClean="0"/>
                        <a:t>1er vocal</a:t>
                      </a:r>
                      <a:endParaRPr lang="es-SV" b="1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b="1" dirty="0" smtClean="0"/>
                        <a:t>2do vocal</a:t>
                      </a:r>
                      <a:endParaRPr lang="es-SV" b="1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b="1" dirty="0" smtClean="0"/>
                        <a:t>3er vocal</a:t>
                      </a:r>
                      <a:endParaRPr lang="es-SV" b="1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sz="1400" b="1" dirty="0" smtClean="0"/>
                        <a:t>Por </a:t>
                      </a:r>
                      <a:r>
                        <a:rPr lang="es-SV" sz="1400" b="1" dirty="0" err="1" smtClean="0"/>
                        <a:t>comple</a:t>
                      </a:r>
                      <a:r>
                        <a:rPr lang="es-SV" sz="1400" b="1" dirty="0" smtClean="0"/>
                        <a:t>-</a:t>
                      </a:r>
                    </a:p>
                    <a:p>
                      <a:pPr algn="ctr"/>
                      <a:r>
                        <a:rPr lang="es-SV" sz="1400" b="1" dirty="0" smtClean="0"/>
                        <a:t>mentar</a:t>
                      </a:r>
                      <a:endParaRPr lang="es-SV" sz="1400" b="1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sz="1400" b="1" dirty="0" smtClean="0"/>
                        <a:t>Cargo(s)</a:t>
                      </a:r>
                      <a:endParaRPr lang="es-SV" sz="1400" b="1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0001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1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2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4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5A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SV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2</a:t>
                      </a:r>
                      <a:endParaRPr lang="es-SV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sz="1400" dirty="0" smtClean="0"/>
                        <a:t>3er vocal propietario y suplente</a:t>
                      </a:r>
                      <a:endParaRPr lang="es-SV" sz="1400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0002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2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3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4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5B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1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0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sz="1600" dirty="0" smtClean="0"/>
                        <a:t>------</a:t>
                      </a:r>
                      <a:endParaRPr lang="es-SV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0003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3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4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5C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1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2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0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sz="1600" dirty="0" smtClean="0"/>
                        <a:t>-------</a:t>
                      </a:r>
                      <a:endParaRPr lang="es-SV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0004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4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1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2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3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SV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2</a:t>
                      </a:r>
                      <a:endParaRPr lang="es-SV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sz="1400" dirty="0" smtClean="0"/>
                        <a:t>3er vocal propietario y suplente</a:t>
                      </a:r>
                      <a:endParaRPr lang="es-SV" sz="1400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0005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C</a:t>
                      </a:r>
                      <a:r>
                        <a:rPr lang="es-SV" baseline="0" dirty="0" smtClean="0"/>
                        <a:t> 5E/3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1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2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SV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s-SV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4</a:t>
                      </a:r>
                      <a:endParaRPr lang="es-SV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sz="1400" dirty="0" smtClean="0"/>
                        <a:t> 2do y 3er vocal propietario y suplente</a:t>
                      </a:r>
                      <a:endParaRPr lang="es-SV" sz="1400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0006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smtClean="0"/>
                        <a:t>1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smtClean="0"/>
                        <a:t>2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smtClean="0"/>
                        <a:t>3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5F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SV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2</a:t>
                      </a:r>
                      <a:endParaRPr lang="es-SV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sz="1400" dirty="0" smtClean="0"/>
                        <a:t>3er vocal propietario y suplente</a:t>
                      </a:r>
                      <a:endParaRPr lang="es-SV" sz="1400" dirty="0"/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…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…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…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…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…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…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smtClean="0"/>
                        <a:t>…</a:t>
                      </a:r>
                      <a:endParaRPr lang="es-S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…</a:t>
                      </a:r>
                      <a:endParaRPr lang="es-SV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9,422</a:t>
                      </a:r>
                      <a:endParaRPr lang="es-SV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…</a:t>
                      </a:r>
                      <a:endParaRPr lang="es-SV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…</a:t>
                      </a:r>
                      <a:endParaRPr lang="es-SV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…</a:t>
                      </a:r>
                      <a:endParaRPr lang="es-SV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…</a:t>
                      </a:r>
                      <a:endParaRPr lang="es-SV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dirty="0" smtClean="0"/>
                        <a:t>…</a:t>
                      </a:r>
                      <a:endParaRPr lang="es-SV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SV" sz="1400" b="1" dirty="0" smtClean="0">
                          <a:solidFill>
                            <a:srgbClr val="FF0000"/>
                          </a:solidFill>
                        </a:rPr>
                        <a:t>Sumatoria</a:t>
                      </a:r>
                    </a:p>
                    <a:p>
                      <a:pPr algn="ctr"/>
                      <a:r>
                        <a:rPr lang="es-SV" sz="1400" b="1" dirty="0" smtClean="0">
                          <a:solidFill>
                            <a:srgbClr val="FF0000"/>
                          </a:solidFill>
                        </a:rPr>
                        <a:t>Propietarios y suplentes</a:t>
                      </a:r>
                      <a:endParaRPr lang="es-SV" sz="1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s-SV" sz="1400" b="1" dirty="0" smtClean="0">
                          <a:solidFill>
                            <a:srgbClr val="FF0000"/>
                          </a:solidFill>
                        </a:rPr>
                        <a:t>Sumatorias por cada cargo</a:t>
                      </a:r>
                      <a:endParaRPr lang="es-SV" sz="1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4" name="3 Rectángulo"/>
          <p:cNvSpPr/>
          <p:nvPr/>
        </p:nvSpPr>
        <p:spPr>
          <a:xfrm>
            <a:off x="6732240" y="454900"/>
            <a:ext cx="2232248" cy="5688632"/>
          </a:xfrm>
          <a:prstGeom prst="rect">
            <a:avLst/>
          </a:prstGeom>
          <a:noFill/>
          <a:ln w="571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/>
          </a:p>
        </p:txBody>
      </p:sp>
      <p:sp>
        <p:nvSpPr>
          <p:cNvPr id="5" name="4 CuadroTexto"/>
          <p:cNvSpPr txBox="1"/>
          <p:nvPr/>
        </p:nvSpPr>
        <p:spPr>
          <a:xfrm>
            <a:off x="44655" y="15007"/>
            <a:ext cx="71916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SV" sz="2400" b="1" dirty="0" smtClean="0">
                <a:solidFill>
                  <a:schemeClr val="accent1">
                    <a:lumMod val="75000"/>
                  </a:schemeClr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+mj-lt"/>
              </a:rPr>
              <a:t>EJEMPLO DE CARGOS POR COMPLEMENTAR </a:t>
            </a:r>
            <a:endParaRPr lang="es-SV" sz="2400" b="1" dirty="0">
              <a:solidFill>
                <a:schemeClr val="accent1">
                  <a:lumMod val="75000"/>
                </a:schemeClr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69260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104" y="188640"/>
            <a:ext cx="1944624" cy="896112"/>
          </a:xfrm>
          <a:prstGeom prst="rect">
            <a:avLst/>
          </a:prstGeom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40425"/>
            <a:ext cx="9144000" cy="90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3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104" y="188640"/>
            <a:ext cx="1944624" cy="896112"/>
          </a:xfrm>
          <a:prstGeom prst="rect">
            <a:avLst/>
          </a:prstGeom>
        </p:spPr>
      </p:pic>
      <p:sp>
        <p:nvSpPr>
          <p:cNvPr id="5" name="4 CuadroTexto"/>
          <p:cNvSpPr txBox="1"/>
          <p:nvPr/>
        </p:nvSpPr>
        <p:spPr>
          <a:xfrm>
            <a:off x="2627784" y="200834"/>
            <a:ext cx="64360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SV" sz="4000" b="1" dirty="0" smtClean="0">
                <a:solidFill>
                  <a:schemeClr val="accent1">
                    <a:lumMod val="75000"/>
                  </a:schemeClr>
                </a:solidFill>
                <a:effectLst>
                  <a:glow rad="139700">
                    <a:schemeClr val="bg1">
                      <a:alpha val="40000"/>
                    </a:schemeClr>
                  </a:glow>
                </a:effectLst>
                <a:latin typeface="+mj-lt"/>
              </a:rPr>
              <a:t>DEPURACIÓN</a:t>
            </a:r>
            <a:endParaRPr lang="es-SV" sz="4000" b="1" dirty="0">
              <a:solidFill>
                <a:schemeClr val="accent1">
                  <a:lumMod val="75000"/>
                </a:schemeClr>
              </a:solidFill>
              <a:effectLst>
                <a:glow rad="139700">
                  <a:schemeClr val="bg1">
                    <a:alpha val="40000"/>
                  </a:schemeClr>
                </a:glow>
              </a:effectLst>
              <a:latin typeface="+mj-lt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5652120" y="4089846"/>
            <a:ext cx="3240360" cy="92333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SV" b="1" dirty="0" smtClean="0">
                <a:solidFill>
                  <a:schemeClr val="bg1"/>
                </a:solidFill>
              </a:rPr>
              <a:t>CIUDADANOS FALTANTES PARA COMPLEMENTAR</a:t>
            </a:r>
          </a:p>
          <a:p>
            <a:pPr algn="ctr"/>
            <a:r>
              <a:rPr lang="es-SV" b="1" dirty="0" smtClean="0">
                <a:solidFill>
                  <a:schemeClr val="bg1"/>
                </a:solidFill>
              </a:rPr>
              <a:t>CADA JRV</a:t>
            </a:r>
            <a:endParaRPr lang="es-SV" b="1" dirty="0">
              <a:solidFill>
                <a:schemeClr val="bg1"/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79104" y="1170618"/>
            <a:ext cx="871337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1463" indent="-271463" algn="just"/>
            <a:r>
              <a:rPr lang="es-SV" dirty="0" smtClean="0"/>
              <a:t>3. Aplicación del </a:t>
            </a:r>
            <a:r>
              <a:rPr lang="es-SV" b="1" dirty="0" smtClean="0"/>
              <a:t>método de verificación </a:t>
            </a:r>
            <a:r>
              <a:rPr lang="es-SV" dirty="0" smtClean="0"/>
              <a:t>de cumplimiento de requisitos utilizado para JED, JEM y JRV.</a:t>
            </a:r>
          </a:p>
          <a:p>
            <a:pPr marL="271463" indent="-271463" algn="just"/>
            <a:endParaRPr lang="es-SV" dirty="0"/>
          </a:p>
          <a:p>
            <a:pPr marL="271463" indent="-271463" algn="just"/>
            <a:r>
              <a:rPr lang="es-SV" dirty="0" smtClean="0"/>
              <a:t>4. Aplicación del </a:t>
            </a:r>
            <a:r>
              <a:rPr lang="es-SV" b="1" dirty="0" smtClean="0"/>
              <a:t>alcance de las propuestas de coaliciones (Art. 99, inc. 3, CE)</a:t>
            </a:r>
          </a:p>
          <a:p>
            <a:pPr marL="271463" indent="-271463" algn="just"/>
            <a:endParaRPr lang="es-SV" dirty="0"/>
          </a:p>
          <a:p>
            <a:pPr marL="271463" indent="-271463" algn="just"/>
            <a:r>
              <a:rPr lang="es-SV" dirty="0" smtClean="0"/>
              <a:t>5. Aplicación de </a:t>
            </a:r>
            <a:r>
              <a:rPr lang="es-SV" b="1" dirty="0" smtClean="0"/>
              <a:t>reglas por espacios vacíos en JRV </a:t>
            </a:r>
          </a:p>
          <a:p>
            <a:pPr marL="271463" indent="-271463" algn="just"/>
            <a:endParaRPr lang="es-SV" dirty="0"/>
          </a:p>
          <a:p>
            <a:pPr marL="271463" indent="-271463" algn="just"/>
            <a:r>
              <a:rPr lang="es-SV" dirty="0" smtClean="0"/>
              <a:t>     Se identificarán:</a:t>
            </a:r>
            <a:endParaRPr lang="es-SV" dirty="0"/>
          </a:p>
        </p:txBody>
      </p:sp>
      <p:sp>
        <p:nvSpPr>
          <p:cNvPr id="10" name="9 Rectángulo"/>
          <p:cNvSpPr/>
          <p:nvPr/>
        </p:nvSpPr>
        <p:spPr>
          <a:xfrm>
            <a:off x="251520" y="3514392"/>
            <a:ext cx="3816424" cy="50405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SV" b="1" dirty="0" smtClean="0"/>
              <a:t>INCUMPLIMIENTO DE REQUISITOS</a:t>
            </a:r>
            <a:endParaRPr lang="es-SV" b="1" dirty="0"/>
          </a:p>
        </p:txBody>
      </p:sp>
      <p:sp>
        <p:nvSpPr>
          <p:cNvPr id="11" name="10 Rectángulo"/>
          <p:cNvSpPr/>
          <p:nvPr/>
        </p:nvSpPr>
        <p:spPr>
          <a:xfrm>
            <a:off x="251520" y="4162464"/>
            <a:ext cx="3816424" cy="50405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SV" b="1" dirty="0" smtClean="0"/>
              <a:t>FALTA DE PROPUESTAS</a:t>
            </a:r>
            <a:endParaRPr lang="es-SV" b="1" dirty="0"/>
          </a:p>
        </p:txBody>
      </p:sp>
      <p:sp>
        <p:nvSpPr>
          <p:cNvPr id="12" name="11 Flecha derecha"/>
          <p:cNvSpPr/>
          <p:nvPr/>
        </p:nvSpPr>
        <p:spPr>
          <a:xfrm>
            <a:off x="4139952" y="3623252"/>
            <a:ext cx="1512168" cy="1872208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SV"/>
          </a:p>
        </p:txBody>
      </p:sp>
      <p:sp>
        <p:nvSpPr>
          <p:cNvPr id="13" name="12 Rectángulo"/>
          <p:cNvSpPr/>
          <p:nvPr/>
        </p:nvSpPr>
        <p:spPr>
          <a:xfrm>
            <a:off x="251520" y="4810536"/>
            <a:ext cx="3816424" cy="86409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SV" b="1" dirty="0" smtClean="0"/>
              <a:t>VACANTES POR APLICACIÓN DE REGLAS DE COALICIÓN Y ESPACIOS POR FALTA DE PROPUESTAS</a:t>
            </a:r>
            <a:endParaRPr lang="es-SV" b="1" dirty="0"/>
          </a:p>
        </p:txBody>
      </p:sp>
      <p:sp>
        <p:nvSpPr>
          <p:cNvPr id="15" name="14 CuadroTexto"/>
          <p:cNvSpPr txBox="1"/>
          <p:nvPr/>
        </p:nvSpPr>
        <p:spPr>
          <a:xfrm>
            <a:off x="539552" y="6021288"/>
            <a:ext cx="83529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SV" b="1" dirty="0" smtClean="0">
                <a:solidFill>
                  <a:schemeClr val="bg1"/>
                </a:solidFill>
              </a:rPr>
              <a:t>El Código Electoral no contempla ajustes en integración </a:t>
            </a:r>
            <a:r>
              <a:rPr lang="es-SV" b="1" dirty="0">
                <a:solidFill>
                  <a:schemeClr val="bg1"/>
                </a:solidFill>
              </a:rPr>
              <a:t>de </a:t>
            </a:r>
            <a:r>
              <a:rPr lang="es-SV" b="1" dirty="0" smtClean="0">
                <a:solidFill>
                  <a:schemeClr val="bg1"/>
                </a:solidFill>
              </a:rPr>
              <a:t>JRV de acuerdo </a:t>
            </a:r>
            <a:r>
              <a:rPr lang="es-SV" b="1" dirty="0">
                <a:solidFill>
                  <a:schemeClr val="bg1"/>
                </a:solidFill>
              </a:rPr>
              <a:t>a la inscripción legal </a:t>
            </a:r>
            <a:r>
              <a:rPr lang="es-SV" b="1" dirty="0" smtClean="0">
                <a:solidFill>
                  <a:schemeClr val="bg1"/>
                </a:solidFill>
              </a:rPr>
              <a:t>de partidos </a:t>
            </a:r>
            <a:r>
              <a:rPr lang="es-SV" b="1" dirty="0">
                <a:solidFill>
                  <a:schemeClr val="bg1"/>
                </a:solidFill>
              </a:rPr>
              <a:t>políticos contendientes </a:t>
            </a:r>
          </a:p>
        </p:txBody>
      </p:sp>
    </p:spTree>
    <p:extLst>
      <p:ext uri="{BB962C8B-B14F-4D97-AF65-F5344CB8AC3E}">
        <p14:creationId xmlns:p14="http://schemas.microsoft.com/office/powerpoint/2010/main" val="2604721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940425"/>
            <a:ext cx="9144000" cy="90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2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104" y="188640"/>
            <a:ext cx="1944624" cy="896112"/>
          </a:xfrm>
          <a:prstGeom prst="rect">
            <a:avLst/>
          </a:prstGeom>
        </p:spPr>
      </p:pic>
      <p:sp>
        <p:nvSpPr>
          <p:cNvPr id="6" name="5 Flecha derecha"/>
          <p:cNvSpPr/>
          <p:nvPr/>
        </p:nvSpPr>
        <p:spPr>
          <a:xfrm>
            <a:off x="6228184" y="1916832"/>
            <a:ext cx="2952328" cy="2592288"/>
          </a:xfrm>
          <a:prstGeom prst="rightArrow">
            <a:avLst>
              <a:gd name="adj1" fmla="val 60918"/>
              <a:gd name="adj2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SV" sz="2400" b="1" dirty="0" smtClean="0">
                <a:solidFill>
                  <a:schemeClr val="tx2">
                    <a:lumMod val="75000"/>
                  </a:schemeClr>
                </a:solidFill>
              </a:rPr>
              <a:t>SORTEO</a:t>
            </a:r>
            <a:endParaRPr lang="es-SV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6 Elipse"/>
          <p:cNvSpPr/>
          <p:nvPr/>
        </p:nvSpPr>
        <p:spPr>
          <a:xfrm>
            <a:off x="2411760" y="980728"/>
            <a:ext cx="4608512" cy="453650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SV" sz="3200" b="1" dirty="0"/>
              <a:t>CANTIDAD DE CIUDADANOS FALTANTES PARA COMPLEMENTAR</a:t>
            </a:r>
          </a:p>
          <a:p>
            <a:pPr algn="ctr"/>
            <a:r>
              <a:rPr lang="es-SV" sz="3200" b="1" dirty="0"/>
              <a:t>CADA JRV</a:t>
            </a:r>
          </a:p>
          <a:p>
            <a:pPr algn="ctr"/>
            <a:r>
              <a:rPr lang="es-SV" dirty="0" smtClean="0"/>
              <a:t> </a:t>
            </a:r>
            <a:endParaRPr lang="es-SV" dirty="0"/>
          </a:p>
        </p:txBody>
      </p:sp>
      <p:sp>
        <p:nvSpPr>
          <p:cNvPr id="8" name="7 Flecha derecha"/>
          <p:cNvSpPr/>
          <p:nvPr/>
        </p:nvSpPr>
        <p:spPr>
          <a:xfrm>
            <a:off x="-36512" y="1916832"/>
            <a:ext cx="2952328" cy="2592288"/>
          </a:xfrm>
          <a:prstGeom prst="rightArrow">
            <a:avLst>
              <a:gd name="adj1" fmla="val 60918"/>
              <a:gd name="adj2" fmla="val 50000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SV" sz="2400" b="1" dirty="0" smtClean="0">
                <a:solidFill>
                  <a:schemeClr val="tx2">
                    <a:lumMod val="75000"/>
                  </a:schemeClr>
                </a:solidFill>
              </a:rPr>
              <a:t>DEPURACIÓN DE PROPUESTAS</a:t>
            </a:r>
            <a:endParaRPr lang="es-SV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568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1907</TotalTime>
  <Words>1665</Words>
  <Application>Microsoft Office PowerPoint</Application>
  <PresentationFormat>Presentación en pantalla (4:3)</PresentationFormat>
  <Paragraphs>518</Paragraphs>
  <Slides>22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22</vt:i4>
      </vt:variant>
    </vt:vector>
  </HeadingPairs>
  <TitlesOfParts>
    <vt:vector size="23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Admin</dc:creator>
  <cp:lastModifiedBy>Administrator</cp:lastModifiedBy>
  <cp:revision>152</cp:revision>
  <dcterms:created xsi:type="dcterms:W3CDTF">2017-08-18T14:53:07Z</dcterms:created>
  <dcterms:modified xsi:type="dcterms:W3CDTF">2018-05-15T15:51:24Z</dcterms:modified>
</cp:coreProperties>
</file>